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98" r:id="rId4"/>
    <p:sldId id="273" r:id="rId5"/>
    <p:sldId id="278" r:id="rId6"/>
    <p:sldId id="277" r:id="rId7"/>
    <p:sldId id="260" r:id="rId8"/>
    <p:sldId id="279" r:id="rId9"/>
    <p:sldId id="291" r:id="rId10"/>
    <p:sldId id="289" r:id="rId11"/>
    <p:sldId id="261" r:id="rId12"/>
    <p:sldId id="281" r:id="rId13"/>
    <p:sldId id="274" r:id="rId14"/>
    <p:sldId id="282" r:id="rId15"/>
    <p:sldId id="263" r:id="rId16"/>
    <p:sldId id="264" r:id="rId17"/>
    <p:sldId id="275" r:id="rId18"/>
    <p:sldId id="266" r:id="rId19"/>
    <p:sldId id="283" r:id="rId20"/>
    <p:sldId id="284" r:id="rId21"/>
    <p:sldId id="293" r:id="rId22"/>
    <p:sldId id="296" r:id="rId23"/>
    <p:sldId id="271" r:id="rId24"/>
    <p:sldId id="286" r:id="rId25"/>
    <p:sldId id="297" r:id="rId26"/>
    <p:sldId id="295" r:id="rId27"/>
    <p:sldId id="27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965"/>
    <p:restoredTop sz="94599"/>
  </p:normalViewPr>
  <p:slideViewPr>
    <p:cSldViewPr>
      <p:cViewPr varScale="1">
        <p:scale>
          <a:sx n="102" d="100"/>
          <a:sy n="102" d="100"/>
        </p:scale>
        <p:origin x="184" y="2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AA015F20-0D39-4463-BFF7-9A56C827F931}" type="datetimeFigureOut">
              <a:rPr lang="en-GB"/>
              <a:pPr>
                <a:defRPr/>
              </a:pPr>
              <a:t>06/11/2019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221E0ED-B161-4BC6-AC0F-02DBAB295BE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7F0965C-3743-4ADC-9C98-CA0337F9DB82}" type="datetimeFigureOut">
              <a:rPr lang="en-GB"/>
              <a:pPr>
                <a:defRPr/>
              </a:pPr>
              <a:t>06/11/2019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E67D79C-E6C5-49E9-A654-F8F93558CBD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1102FD-BB35-4671-AE77-700B0F5FF463}" type="datetimeFigureOut">
              <a:rPr lang="en-GB"/>
              <a:pPr>
                <a:defRPr/>
              </a:pPr>
              <a:t>06/11/2019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B2704F8-61F5-4B94-959E-02221A74EE1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2E3667A-3589-4371-BCCC-BC5D6144B791}" type="datetimeFigureOut">
              <a:rPr lang="en-GB"/>
              <a:pPr>
                <a:defRPr/>
              </a:pPr>
              <a:t>06/11/2019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373AE4-6E24-4CD7-A272-C89067CDBF0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B6392B4-92A6-4EE5-81A7-D96AF651C4C0}" type="datetimeFigureOut">
              <a:rPr lang="en-GB"/>
              <a:pPr>
                <a:defRPr/>
              </a:pPr>
              <a:t>06/11/2019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30EE06-5BF3-4230-B014-9B68DA89F24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0CBBBE12-7D35-44D5-AB31-CDB09D1A4163}" type="datetimeFigureOut">
              <a:rPr lang="en-GB"/>
              <a:pPr>
                <a:defRPr/>
              </a:pPr>
              <a:t>06/11/2019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7DAF953-A0A3-4497-9D71-19DCCD85E29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2503A31-D260-40FB-AB91-1B64C9BA9D99}" type="datetimeFigureOut">
              <a:rPr lang="en-GB"/>
              <a:pPr>
                <a:defRPr/>
              </a:pPr>
              <a:t>06/11/2019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5468D0E-00DA-4F08-B6AA-8F4D92C4914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510BE69-3AA8-469D-9A6B-DCB9CD9E0F67}" type="datetimeFigureOut">
              <a:rPr lang="en-GB"/>
              <a:pPr>
                <a:defRPr/>
              </a:pPr>
              <a:t>06/11/2019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5EFBC5F-96F9-420F-B1C2-E20AD3C132A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6E9B80F-89B8-44E1-8E3C-6111988455C6}" type="datetimeFigureOut">
              <a:rPr lang="en-GB"/>
              <a:pPr>
                <a:defRPr/>
              </a:pPr>
              <a:t>06/11/2019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8879457-0749-4A11-9C2B-23B030E07C9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C00761-D229-4BE8-A331-A51CDF4AC33A}" type="datetimeFigureOut">
              <a:rPr lang="en-GB"/>
              <a:pPr>
                <a:defRPr/>
              </a:pPr>
              <a:t>06/11/2019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D2C5124-7032-4358-9972-D8134C6D3EA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5C69FD-35C8-44D4-92DD-E2912B3DA7E0}" type="datetimeFigureOut">
              <a:rPr lang="en-GB"/>
              <a:pPr>
                <a:defRPr/>
              </a:pPr>
              <a:t>06/11/2019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FD9E1A7-1F18-45DC-9910-8D7B5717CC7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C83936-37DE-41B5-87D4-D84BC7599964}" type="datetimeFigureOut">
              <a:rPr lang="en-GB"/>
              <a:pPr>
                <a:defRPr/>
              </a:pPr>
              <a:t>06/11/2019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B2A550B-D239-4E58-BFDD-6E9CADB28CE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pPr eaLnBrk="1" hangingPunct="1"/>
            <a:r>
              <a:rPr lang="en-GB" b="1" dirty="0"/>
              <a:t>RCOTSS-Housing Membership Survey Summary 2019</a:t>
            </a:r>
          </a:p>
        </p:txBody>
      </p:sp>
      <p:sp>
        <p:nvSpPr>
          <p:cNvPr id="3" name="Content Placeholder 2"/>
          <p:cNvSpPr>
            <a:spLocks noGrp="1"/>
          </p:cNvSpPr>
          <p:nvPr>
            <p:ph idx="1"/>
          </p:nvPr>
        </p:nvSpPr>
        <p:spPr/>
        <p:txBody>
          <a:bodyPr rtlCol="0">
            <a:normAutofit fontScale="92500" lnSpcReduction="10000"/>
          </a:bodyPr>
          <a:lstStyle/>
          <a:p>
            <a:pPr marL="0" indent="0" eaLnBrk="1" fontAlgn="auto" hangingPunct="1">
              <a:spcAft>
                <a:spcPts val="0"/>
              </a:spcAft>
              <a:buNone/>
              <a:defRPr/>
            </a:pPr>
            <a:r>
              <a:rPr lang="en-GB" dirty="0"/>
              <a:t> Aim</a:t>
            </a:r>
          </a:p>
          <a:p>
            <a:pPr eaLnBrk="1" fontAlgn="auto" hangingPunct="1">
              <a:spcAft>
                <a:spcPts val="0"/>
              </a:spcAft>
              <a:buFont typeface="Arial" pitchFamily="34" charset="0"/>
              <a:buChar char="•"/>
              <a:defRPr/>
            </a:pPr>
            <a:r>
              <a:rPr lang="en-GB" sz="2400" dirty="0"/>
              <a:t>To identify how members engage with services/events provided by RCOTSS-Housing</a:t>
            </a:r>
          </a:p>
          <a:p>
            <a:pPr eaLnBrk="1" fontAlgn="auto" hangingPunct="1">
              <a:spcAft>
                <a:spcPts val="0"/>
              </a:spcAft>
              <a:buFont typeface="Arial" pitchFamily="34" charset="0"/>
              <a:buChar char="•"/>
              <a:defRPr/>
            </a:pPr>
            <a:r>
              <a:rPr lang="en-GB" sz="2400" dirty="0"/>
              <a:t>To receive feedback on how RCOTSS-Housing communicates with it’s members</a:t>
            </a:r>
          </a:p>
          <a:p>
            <a:pPr eaLnBrk="1" fontAlgn="auto" hangingPunct="1">
              <a:spcAft>
                <a:spcPts val="0"/>
              </a:spcAft>
              <a:buFont typeface="Arial" pitchFamily="34" charset="0"/>
              <a:buChar char="•"/>
              <a:defRPr/>
            </a:pPr>
            <a:r>
              <a:rPr lang="en-GB" sz="2400" dirty="0"/>
              <a:t>To identify which member benefits are most valued by the membership</a:t>
            </a:r>
          </a:p>
          <a:p>
            <a:pPr eaLnBrk="1" fontAlgn="auto" hangingPunct="1">
              <a:spcAft>
                <a:spcPts val="0"/>
              </a:spcAft>
              <a:buFont typeface="Arial" pitchFamily="34" charset="0"/>
              <a:buChar char="•"/>
              <a:defRPr/>
            </a:pPr>
            <a:r>
              <a:rPr lang="en-GB" sz="2400" dirty="0"/>
              <a:t>To shape and improve services better for members going forward </a:t>
            </a:r>
          </a:p>
          <a:p>
            <a:pPr marL="0" indent="0" eaLnBrk="1" fontAlgn="auto" hangingPunct="1">
              <a:spcAft>
                <a:spcPts val="0"/>
              </a:spcAft>
              <a:buNone/>
              <a:defRPr/>
            </a:pPr>
            <a:endParaRPr lang="en-GB" sz="2400" dirty="0"/>
          </a:p>
          <a:p>
            <a:pPr eaLnBrk="1" fontAlgn="auto" hangingPunct="1">
              <a:spcAft>
                <a:spcPts val="0"/>
              </a:spcAft>
              <a:buFont typeface="Arial" pitchFamily="34" charset="0"/>
              <a:buChar char="•"/>
              <a:defRPr/>
            </a:pPr>
            <a:r>
              <a:rPr lang="en-GB" sz="2400" dirty="0"/>
              <a:t>Sent to all current members as at end of May 2019</a:t>
            </a:r>
          </a:p>
          <a:p>
            <a:pPr eaLnBrk="1" fontAlgn="auto" hangingPunct="1">
              <a:spcAft>
                <a:spcPts val="0"/>
              </a:spcAft>
              <a:buFont typeface="Arial" pitchFamily="34" charset="0"/>
              <a:buChar char="•"/>
              <a:defRPr/>
            </a:pPr>
            <a:r>
              <a:rPr lang="en-GB" sz="2400" dirty="0"/>
              <a:t>57 completed questionnaires received which equates to 19% of membership</a:t>
            </a:r>
          </a:p>
          <a:p>
            <a:pPr eaLnBrk="1" fontAlgn="auto" hangingPunct="1">
              <a:spcAft>
                <a:spcPts val="0"/>
              </a:spcAft>
              <a:buFont typeface="Arial" pitchFamily="34" charset="0"/>
              <a:buChar char="•"/>
              <a:defRPr/>
            </a:pPr>
            <a:endParaRPr lang="en-GB" dirty="0"/>
          </a:p>
          <a:p>
            <a:pPr eaLnBrk="1" fontAlgn="auto" hangingPunct="1">
              <a:spcAft>
                <a:spcPts val="0"/>
              </a:spcAft>
              <a:buFont typeface="Arial" pitchFamily="34" charset="0"/>
              <a:buChar char="•"/>
              <a:defRPr/>
            </a:pPr>
            <a:endParaRPr lang="en-GB" dirty="0"/>
          </a:p>
        </p:txBody>
      </p:sp>
      <p:pic>
        <p:nvPicPr>
          <p:cNvPr id="4" name="Picture 3" descr="RCOT-SSHousing">
            <a:extLst>
              <a:ext uri="{FF2B5EF4-FFF2-40B4-BE49-F238E27FC236}">
                <a16:creationId xmlns:a16="http://schemas.microsoft.com/office/drawing/2014/main" id="{750E868E-0DCF-9A43-8E26-E6950C8363B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6008687"/>
            <a:ext cx="2314575" cy="600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35AF7F-1150-B74A-B6D5-1F2EDBB613CD}"/>
              </a:ext>
            </a:extLst>
          </p:cNvPr>
          <p:cNvSpPr>
            <a:spLocks noGrp="1"/>
          </p:cNvSpPr>
          <p:nvPr>
            <p:ph type="title"/>
          </p:nvPr>
        </p:nvSpPr>
        <p:spPr/>
        <p:txBody>
          <a:bodyPr/>
          <a:lstStyle/>
          <a:p>
            <a:r>
              <a:rPr lang="en-US" b="1" dirty="0"/>
              <a:t>What Events Would Members Like RCOTSS-Housing To Organize/Run</a:t>
            </a:r>
          </a:p>
        </p:txBody>
      </p:sp>
      <p:sp>
        <p:nvSpPr>
          <p:cNvPr id="5" name="Content Placeholder 4">
            <a:extLst>
              <a:ext uri="{FF2B5EF4-FFF2-40B4-BE49-F238E27FC236}">
                <a16:creationId xmlns:a16="http://schemas.microsoft.com/office/drawing/2014/main" id="{5ED8376A-D9AF-8440-8627-825F0528CCCE}"/>
              </a:ext>
            </a:extLst>
          </p:cNvPr>
          <p:cNvSpPr>
            <a:spLocks noGrp="1"/>
          </p:cNvSpPr>
          <p:nvPr>
            <p:ph sz="half" idx="1"/>
          </p:nvPr>
        </p:nvSpPr>
        <p:spPr>
          <a:xfrm>
            <a:off x="457200" y="1600201"/>
            <a:ext cx="4038600" cy="1396752"/>
          </a:xfrm>
        </p:spPr>
        <p:txBody>
          <a:bodyPr/>
          <a:lstStyle/>
          <a:p>
            <a:r>
              <a:rPr lang="en-US" dirty="0">
                <a:solidFill>
                  <a:schemeClr val="tx2"/>
                </a:solidFill>
              </a:rPr>
              <a:t>North West Region</a:t>
            </a:r>
          </a:p>
          <a:p>
            <a:r>
              <a:rPr lang="en-US" sz="1800" dirty="0"/>
              <a:t>More Regional study days</a:t>
            </a:r>
          </a:p>
          <a:p>
            <a:r>
              <a:rPr lang="en-US" sz="1800" dirty="0" err="1"/>
              <a:t>Paediatric</a:t>
            </a:r>
            <a:r>
              <a:rPr lang="en-US" sz="1800" dirty="0"/>
              <a:t> focused study days</a:t>
            </a:r>
          </a:p>
          <a:p>
            <a:endParaRPr lang="en-US" sz="1800" dirty="0"/>
          </a:p>
        </p:txBody>
      </p:sp>
      <p:sp>
        <p:nvSpPr>
          <p:cNvPr id="6" name="Content Placeholder 5">
            <a:extLst>
              <a:ext uri="{FF2B5EF4-FFF2-40B4-BE49-F238E27FC236}">
                <a16:creationId xmlns:a16="http://schemas.microsoft.com/office/drawing/2014/main" id="{9C9A2807-F655-BC41-A9D6-D1A962823DE3}"/>
              </a:ext>
            </a:extLst>
          </p:cNvPr>
          <p:cNvSpPr>
            <a:spLocks noGrp="1"/>
          </p:cNvSpPr>
          <p:nvPr>
            <p:ph sz="half" idx="2"/>
          </p:nvPr>
        </p:nvSpPr>
        <p:spPr>
          <a:xfrm>
            <a:off x="4544489" y="1600201"/>
            <a:ext cx="4038600" cy="2044823"/>
          </a:xfrm>
        </p:spPr>
        <p:txBody>
          <a:bodyPr/>
          <a:lstStyle/>
          <a:p>
            <a:r>
              <a:rPr lang="en-US" dirty="0">
                <a:solidFill>
                  <a:schemeClr val="tx2"/>
                </a:solidFill>
              </a:rPr>
              <a:t>Midlands Region</a:t>
            </a:r>
          </a:p>
          <a:p>
            <a:r>
              <a:rPr lang="en-US" sz="1800" dirty="0"/>
              <a:t>More Local events</a:t>
            </a:r>
          </a:p>
          <a:p>
            <a:r>
              <a:rPr lang="en-US" sz="1800" dirty="0"/>
              <a:t>More local events with regional meeting or university</a:t>
            </a:r>
          </a:p>
          <a:p>
            <a:r>
              <a:rPr lang="en-US" sz="1800" dirty="0"/>
              <a:t>More across full area of region</a:t>
            </a:r>
          </a:p>
        </p:txBody>
      </p:sp>
      <p:sp>
        <p:nvSpPr>
          <p:cNvPr id="7" name="TextBox 6">
            <a:extLst>
              <a:ext uri="{FF2B5EF4-FFF2-40B4-BE49-F238E27FC236}">
                <a16:creationId xmlns:a16="http://schemas.microsoft.com/office/drawing/2014/main" id="{CA828558-8548-CA46-8CC6-3939E7850B21}"/>
              </a:ext>
            </a:extLst>
          </p:cNvPr>
          <p:cNvSpPr txBox="1"/>
          <p:nvPr/>
        </p:nvSpPr>
        <p:spPr>
          <a:xfrm>
            <a:off x="466328" y="3356992"/>
            <a:ext cx="3600400" cy="2339102"/>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Scotland</a:t>
            </a:r>
          </a:p>
          <a:p>
            <a:pPr marL="457200" indent="-457200">
              <a:buFont typeface="Arial" panose="020B0604020202020204" pitchFamily="34" charset="0"/>
              <a:buChar char="•"/>
            </a:pPr>
            <a:r>
              <a:rPr lang="en-US" dirty="0">
                <a:latin typeface="+mn-lt"/>
              </a:rPr>
              <a:t>More adaptation specific training (ramps/showers)</a:t>
            </a:r>
          </a:p>
          <a:p>
            <a:pPr marL="457200" indent="-457200">
              <a:buFont typeface="Arial" panose="020B0604020202020204" pitchFamily="34" charset="0"/>
              <a:buChar char="•"/>
            </a:pPr>
            <a:r>
              <a:rPr lang="en-US" dirty="0">
                <a:latin typeface="+mn-lt"/>
              </a:rPr>
              <a:t>Online CPD</a:t>
            </a:r>
          </a:p>
          <a:p>
            <a:pPr marL="457200" indent="-457200">
              <a:buFont typeface="Arial" panose="020B0604020202020204" pitchFamily="34" charset="0"/>
              <a:buChar char="•"/>
            </a:pPr>
            <a:r>
              <a:rPr lang="en-US" dirty="0">
                <a:latin typeface="+mn-lt"/>
              </a:rPr>
              <a:t>More locations</a:t>
            </a:r>
          </a:p>
          <a:p>
            <a:pPr marL="457200" indent="-457200">
              <a:buFont typeface="Arial" panose="020B0604020202020204" pitchFamily="34" charset="0"/>
              <a:buChar char="•"/>
            </a:pPr>
            <a:r>
              <a:rPr lang="en-US" dirty="0">
                <a:latin typeface="+mn-lt"/>
              </a:rPr>
              <a:t>NHS related study days</a:t>
            </a:r>
          </a:p>
          <a:p>
            <a:endParaRPr lang="en-US" sz="2800" dirty="0">
              <a:latin typeface="+mn-lt"/>
            </a:endParaRPr>
          </a:p>
        </p:txBody>
      </p:sp>
      <p:sp>
        <p:nvSpPr>
          <p:cNvPr id="8" name="TextBox 7">
            <a:extLst>
              <a:ext uri="{FF2B5EF4-FFF2-40B4-BE49-F238E27FC236}">
                <a16:creationId xmlns:a16="http://schemas.microsoft.com/office/drawing/2014/main" id="{6576188D-5621-6F44-B9F1-11CC5DBA87C8}"/>
              </a:ext>
            </a:extLst>
          </p:cNvPr>
          <p:cNvSpPr txBox="1"/>
          <p:nvPr/>
        </p:nvSpPr>
        <p:spPr>
          <a:xfrm>
            <a:off x="4495800" y="3645024"/>
            <a:ext cx="3600400" cy="1231106"/>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Northern Ireland</a:t>
            </a:r>
          </a:p>
          <a:p>
            <a:pPr marL="457200" indent="-457200">
              <a:buFont typeface="Arial" panose="020B0604020202020204" pitchFamily="34" charset="0"/>
              <a:buChar char="•"/>
            </a:pPr>
            <a:r>
              <a:rPr lang="en-US" dirty="0">
                <a:latin typeface="+mn-lt"/>
              </a:rPr>
              <a:t>Home environmental controls</a:t>
            </a:r>
          </a:p>
          <a:p>
            <a:endParaRPr lang="en-US" sz="2800" dirty="0">
              <a:latin typeface="+mn-lt"/>
            </a:endParaRPr>
          </a:p>
        </p:txBody>
      </p:sp>
      <p:pic>
        <p:nvPicPr>
          <p:cNvPr id="9" name="Picture 8" descr="RCOT-SSHousing">
            <a:extLst>
              <a:ext uri="{FF2B5EF4-FFF2-40B4-BE49-F238E27FC236}">
                <a16:creationId xmlns:a16="http://schemas.microsoft.com/office/drawing/2014/main" id="{79A1E4BE-84CE-7445-B9EC-A3A8F96678E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678" y="5721757"/>
            <a:ext cx="2314575" cy="600075"/>
          </a:xfrm>
          <a:prstGeom prst="rect">
            <a:avLst/>
          </a:prstGeom>
          <a:noFill/>
          <a:ln>
            <a:noFill/>
          </a:ln>
        </p:spPr>
      </p:pic>
    </p:spTree>
    <p:extLst>
      <p:ext uri="{BB962C8B-B14F-4D97-AF65-F5344CB8AC3E}">
        <p14:creationId xmlns:p14="http://schemas.microsoft.com/office/powerpoint/2010/main" val="349829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188640"/>
            <a:ext cx="8229600" cy="1656184"/>
          </a:xfrm>
        </p:spPr>
        <p:txBody>
          <a:bodyPr/>
          <a:lstStyle/>
          <a:p>
            <a:pPr eaLnBrk="1" hangingPunct="1"/>
            <a:r>
              <a:rPr lang="en-GB" b="1" dirty="0"/>
              <a:t>What Events Would Members Like RCOTSS-Housing To Organise/Run?</a:t>
            </a:r>
          </a:p>
        </p:txBody>
      </p:sp>
      <p:sp>
        <p:nvSpPr>
          <p:cNvPr id="17410" name="Content Placeholder 2"/>
          <p:cNvSpPr>
            <a:spLocks noGrp="1"/>
          </p:cNvSpPr>
          <p:nvPr>
            <p:ph idx="1"/>
          </p:nvPr>
        </p:nvSpPr>
        <p:spPr>
          <a:xfrm>
            <a:off x="457200" y="2420888"/>
            <a:ext cx="8147248" cy="4008040"/>
          </a:xfrm>
        </p:spPr>
        <p:txBody>
          <a:bodyPr/>
          <a:lstStyle/>
          <a:p>
            <a:pPr eaLnBrk="1" hangingPunct="1"/>
            <a:r>
              <a:rPr lang="en-GB" dirty="0"/>
              <a:t>Positive responses – </a:t>
            </a:r>
            <a:r>
              <a:rPr lang="en-GB" dirty="0">
                <a:solidFill>
                  <a:schemeClr val="tx2"/>
                </a:solidFill>
              </a:rPr>
              <a:t>London &amp; SE Region</a:t>
            </a:r>
          </a:p>
          <a:p>
            <a:pPr eaLnBrk="1" hangingPunct="1"/>
            <a:r>
              <a:rPr lang="en-GB" sz="1800" dirty="0"/>
              <a:t>What is on offer for London and South East is great and we are lucky to have a large active and enthusiastic group</a:t>
            </a:r>
          </a:p>
          <a:p>
            <a:pPr eaLnBrk="1" hangingPunct="1"/>
            <a:r>
              <a:rPr lang="en-GB" sz="1800" dirty="0"/>
              <a:t>Happy with current study days &amp;  Conference</a:t>
            </a:r>
          </a:p>
          <a:p>
            <a:pPr eaLnBrk="1" hangingPunct="1"/>
            <a:r>
              <a:rPr lang="en-GB" sz="1800" dirty="0"/>
              <a:t>I think all your events are great &amp; newsletters very informative</a:t>
            </a:r>
          </a:p>
          <a:p>
            <a:pPr eaLnBrk="1" hangingPunct="1"/>
            <a:r>
              <a:rPr lang="en-GB" sz="1800" dirty="0"/>
              <a:t>I think current activity is balanced and meets needs of members </a:t>
            </a:r>
          </a:p>
          <a:p>
            <a:pPr eaLnBrk="1" hangingPunct="1"/>
            <a:r>
              <a:rPr lang="en-GB" dirty="0"/>
              <a:t>Positive responses – </a:t>
            </a:r>
            <a:r>
              <a:rPr lang="en-GB" dirty="0">
                <a:solidFill>
                  <a:schemeClr val="tx2"/>
                </a:solidFill>
              </a:rPr>
              <a:t>North West Region</a:t>
            </a:r>
          </a:p>
          <a:p>
            <a:pPr eaLnBrk="1" hangingPunct="1"/>
            <a:r>
              <a:rPr lang="en-GB" sz="1800" dirty="0"/>
              <a:t>Continue with great study days</a:t>
            </a:r>
          </a:p>
          <a:p>
            <a:pPr eaLnBrk="1" hangingPunct="1"/>
            <a:r>
              <a:rPr lang="en-GB" sz="1800" dirty="0"/>
              <a:t>I like conference when I can get there</a:t>
            </a:r>
          </a:p>
          <a:p>
            <a:pPr marL="0" indent="0" eaLnBrk="1" hangingPunct="1">
              <a:buNone/>
            </a:pPr>
            <a:endParaRPr lang="en-GB" sz="2800" dirty="0"/>
          </a:p>
          <a:p>
            <a:pPr marL="0" indent="0" eaLnBrk="1" hangingPunct="1">
              <a:buNone/>
            </a:pPr>
            <a:endParaRPr lang="en-GB" dirty="0"/>
          </a:p>
        </p:txBody>
      </p:sp>
      <p:pic>
        <p:nvPicPr>
          <p:cNvPr id="4" name="Picture 3" descr="RCOT-SSHousing">
            <a:extLst>
              <a:ext uri="{FF2B5EF4-FFF2-40B4-BE49-F238E27FC236}">
                <a16:creationId xmlns:a16="http://schemas.microsoft.com/office/drawing/2014/main" id="{440EF743-CD4B-844F-A52E-E7308E74F7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840729"/>
            <a:ext cx="2314575" cy="600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4199-7CD8-CA4D-A6AB-A02E1461AB66}"/>
              </a:ext>
            </a:extLst>
          </p:cNvPr>
          <p:cNvSpPr>
            <a:spLocks noGrp="1"/>
          </p:cNvSpPr>
          <p:nvPr>
            <p:ph type="title"/>
          </p:nvPr>
        </p:nvSpPr>
        <p:spPr/>
        <p:txBody>
          <a:bodyPr/>
          <a:lstStyle/>
          <a:p>
            <a:r>
              <a:rPr lang="en-US" b="1" dirty="0"/>
              <a:t>Would You Be Able To Help?</a:t>
            </a:r>
          </a:p>
        </p:txBody>
      </p:sp>
      <p:pic>
        <p:nvPicPr>
          <p:cNvPr id="5" name="Content Placeholder 4">
            <a:extLst>
              <a:ext uri="{FF2B5EF4-FFF2-40B4-BE49-F238E27FC236}">
                <a16:creationId xmlns:a16="http://schemas.microsoft.com/office/drawing/2014/main" id="{6BBB61EF-F153-0746-8AA9-23F8F307AE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spTree>
    <p:extLst>
      <p:ext uri="{BB962C8B-B14F-4D97-AF65-F5344CB8AC3E}">
        <p14:creationId xmlns:p14="http://schemas.microsoft.com/office/powerpoint/2010/main" val="383719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DF348-5128-344B-BF4C-118B8E79CDE3}"/>
              </a:ext>
            </a:extLst>
          </p:cNvPr>
          <p:cNvSpPr>
            <a:spLocks noGrp="1"/>
          </p:cNvSpPr>
          <p:nvPr>
            <p:ph type="title"/>
          </p:nvPr>
        </p:nvSpPr>
        <p:spPr>
          <a:xfrm>
            <a:off x="457200" y="620688"/>
            <a:ext cx="8229600" cy="1143000"/>
          </a:xfrm>
        </p:spPr>
        <p:txBody>
          <a:bodyPr/>
          <a:lstStyle/>
          <a:p>
            <a:r>
              <a:rPr lang="en-US" b="1" dirty="0"/>
              <a:t>Elma Shearer Award</a:t>
            </a:r>
            <a:br>
              <a:rPr lang="en-US" b="1" dirty="0"/>
            </a:br>
            <a:r>
              <a:rPr lang="en-US" b="1" dirty="0"/>
              <a:t>Do You Think This Should Continue?</a:t>
            </a:r>
          </a:p>
        </p:txBody>
      </p:sp>
      <p:pic>
        <p:nvPicPr>
          <p:cNvPr id="5" name="Content Placeholder 4">
            <a:extLst>
              <a:ext uri="{FF2B5EF4-FFF2-40B4-BE49-F238E27FC236}">
                <a16:creationId xmlns:a16="http://schemas.microsoft.com/office/drawing/2014/main" id="{C284F3E7-4117-8D4A-9876-343FCDB6E3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4" name="Picture 3" descr="RCOT-SSHousing">
            <a:extLst>
              <a:ext uri="{FF2B5EF4-FFF2-40B4-BE49-F238E27FC236}">
                <a16:creationId xmlns:a16="http://schemas.microsoft.com/office/drawing/2014/main" id="{A083C7BF-856F-F04D-BDF2-8AB2977C0D4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6544" y="5805264"/>
            <a:ext cx="2314575" cy="600075"/>
          </a:xfrm>
          <a:prstGeom prst="rect">
            <a:avLst/>
          </a:prstGeom>
          <a:noFill/>
          <a:ln>
            <a:noFill/>
          </a:ln>
        </p:spPr>
      </p:pic>
    </p:spTree>
    <p:extLst>
      <p:ext uri="{BB962C8B-B14F-4D97-AF65-F5344CB8AC3E}">
        <p14:creationId xmlns:p14="http://schemas.microsoft.com/office/powerpoint/2010/main" val="197774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8F4F8-CEF4-BA45-BBF4-F52A23971D5D}"/>
              </a:ext>
            </a:extLst>
          </p:cNvPr>
          <p:cNvSpPr>
            <a:spLocks noGrp="1"/>
          </p:cNvSpPr>
          <p:nvPr>
            <p:ph type="title"/>
          </p:nvPr>
        </p:nvSpPr>
        <p:spPr/>
        <p:txBody>
          <a:bodyPr/>
          <a:lstStyle/>
          <a:p>
            <a:r>
              <a:rPr lang="en-US" b="1" dirty="0"/>
              <a:t>Who Should Judge The Elma Shearer Award?</a:t>
            </a:r>
          </a:p>
        </p:txBody>
      </p:sp>
      <p:pic>
        <p:nvPicPr>
          <p:cNvPr id="5" name="Content Placeholder 4">
            <a:extLst>
              <a:ext uri="{FF2B5EF4-FFF2-40B4-BE49-F238E27FC236}">
                <a16:creationId xmlns:a16="http://schemas.microsoft.com/office/drawing/2014/main" id="{ECD2499C-980B-C745-B8F2-9884B0D32D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4" name="Picture 3" descr="RCOT-SSHousing">
            <a:extLst>
              <a:ext uri="{FF2B5EF4-FFF2-40B4-BE49-F238E27FC236}">
                <a16:creationId xmlns:a16="http://schemas.microsoft.com/office/drawing/2014/main" id="{9D761278-41F8-9147-9A38-4965FAC5919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5877272"/>
            <a:ext cx="2314575" cy="600075"/>
          </a:xfrm>
          <a:prstGeom prst="rect">
            <a:avLst/>
          </a:prstGeom>
          <a:noFill/>
          <a:ln>
            <a:noFill/>
          </a:ln>
        </p:spPr>
      </p:pic>
    </p:spTree>
    <p:extLst>
      <p:ext uri="{BB962C8B-B14F-4D97-AF65-F5344CB8AC3E}">
        <p14:creationId xmlns:p14="http://schemas.microsoft.com/office/powerpoint/2010/main" val="1353970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b="1" dirty="0"/>
              <a:t>Network Bulletin</a:t>
            </a:r>
          </a:p>
        </p:txBody>
      </p:sp>
      <p:sp>
        <p:nvSpPr>
          <p:cNvPr id="19458" name="Content Placeholder 2"/>
          <p:cNvSpPr>
            <a:spLocks noGrp="1"/>
          </p:cNvSpPr>
          <p:nvPr>
            <p:ph idx="1"/>
          </p:nvPr>
        </p:nvSpPr>
        <p:spPr/>
        <p:txBody>
          <a:bodyPr/>
          <a:lstStyle/>
          <a:p>
            <a:pPr eaLnBrk="1" hangingPunct="1"/>
            <a:r>
              <a:rPr lang="en-GB" dirty="0"/>
              <a:t>100% read the bulletin</a:t>
            </a:r>
          </a:p>
          <a:p>
            <a:pPr eaLnBrk="1" hangingPunct="1"/>
            <a:r>
              <a:rPr lang="en-GB" dirty="0"/>
              <a:t>80.7% feel it is well presented</a:t>
            </a:r>
          </a:p>
          <a:p>
            <a:pPr eaLnBrk="1" hangingPunct="1"/>
            <a:r>
              <a:rPr lang="en-GB" dirty="0"/>
              <a:t>98.2% feel it is relevant and informative</a:t>
            </a:r>
          </a:p>
          <a:p>
            <a:pPr eaLnBrk="1" hangingPunct="1"/>
            <a:r>
              <a:rPr lang="en-GB" dirty="0"/>
              <a:t>89.3% feel it enables them to keep in touch with new developments nationally and locally</a:t>
            </a:r>
          </a:p>
          <a:p>
            <a:pPr eaLnBrk="1" hangingPunct="1"/>
            <a:r>
              <a:rPr lang="en-GB" dirty="0"/>
              <a:t>85.9% feel it enables them to share good practice and advice from other professionals</a:t>
            </a:r>
          </a:p>
        </p:txBody>
      </p:sp>
      <p:pic>
        <p:nvPicPr>
          <p:cNvPr id="4" name="Picture 3" descr="RCOT-SSHousing">
            <a:extLst>
              <a:ext uri="{FF2B5EF4-FFF2-40B4-BE49-F238E27FC236}">
                <a16:creationId xmlns:a16="http://schemas.microsoft.com/office/drawing/2014/main" id="{D4A924A8-23CF-7445-B333-CC0DD4E7CC3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826125"/>
            <a:ext cx="2314575" cy="6000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n-GB" b="1" dirty="0"/>
              <a:t>RCOTSS-Housing Pages On RCOT Website</a:t>
            </a:r>
          </a:p>
        </p:txBody>
      </p:sp>
      <p:sp>
        <p:nvSpPr>
          <p:cNvPr id="20482" name="Rectangle 3"/>
          <p:cNvSpPr>
            <a:spLocks noGrp="1"/>
          </p:cNvSpPr>
          <p:nvPr>
            <p:ph type="body" idx="1"/>
          </p:nvPr>
        </p:nvSpPr>
        <p:spPr>
          <a:xfrm>
            <a:off x="450250" y="2060848"/>
            <a:ext cx="8229600" cy="4525963"/>
          </a:xfrm>
        </p:spPr>
        <p:txBody>
          <a:bodyPr/>
          <a:lstStyle/>
          <a:p>
            <a:pPr eaLnBrk="1" hangingPunct="1">
              <a:lnSpc>
                <a:spcPct val="80000"/>
              </a:lnSpc>
            </a:pPr>
            <a:r>
              <a:rPr lang="en-GB" sz="2800" dirty="0"/>
              <a:t>60.7% had accessed these pages</a:t>
            </a:r>
          </a:p>
          <a:p>
            <a:pPr eaLnBrk="1" hangingPunct="1">
              <a:lnSpc>
                <a:spcPct val="80000"/>
              </a:lnSpc>
            </a:pPr>
            <a:r>
              <a:rPr lang="en-GB" sz="2800" dirty="0"/>
              <a:t>Of those who had, 37.8% found them easy to locate and navigate around</a:t>
            </a:r>
          </a:p>
          <a:p>
            <a:pPr eaLnBrk="1" hangingPunct="1">
              <a:lnSpc>
                <a:spcPct val="80000"/>
              </a:lnSpc>
            </a:pPr>
            <a:r>
              <a:rPr lang="en-GB" sz="2800" dirty="0"/>
              <a:t>67.6% found them relevant and informative</a:t>
            </a:r>
          </a:p>
          <a:p>
            <a:pPr eaLnBrk="1" hangingPunct="1">
              <a:lnSpc>
                <a:spcPct val="80000"/>
              </a:lnSpc>
            </a:pPr>
            <a:endParaRPr lang="en-GB" sz="2800" dirty="0"/>
          </a:p>
        </p:txBody>
      </p:sp>
      <p:pic>
        <p:nvPicPr>
          <p:cNvPr id="4" name="Picture 3" descr="RCOT-SSHousing">
            <a:extLst>
              <a:ext uri="{FF2B5EF4-FFF2-40B4-BE49-F238E27FC236}">
                <a16:creationId xmlns:a16="http://schemas.microsoft.com/office/drawing/2014/main" id="{E51E4093-E25A-B64F-8261-8E291DE520C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877272"/>
            <a:ext cx="2314575" cy="6000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21663-9CD9-3840-BE66-7120DE6D554D}"/>
              </a:ext>
            </a:extLst>
          </p:cNvPr>
          <p:cNvSpPr>
            <a:spLocks noGrp="1"/>
          </p:cNvSpPr>
          <p:nvPr>
            <p:ph type="title"/>
          </p:nvPr>
        </p:nvSpPr>
        <p:spPr>
          <a:xfrm>
            <a:off x="424372" y="476672"/>
            <a:ext cx="8229600" cy="1143000"/>
          </a:xfrm>
        </p:spPr>
        <p:txBody>
          <a:bodyPr/>
          <a:lstStyle/>
          <a:p>
            <a:r>
              <a:rPr lang="en-US" b="1" dirty="0"/>
              <a:t>Would You Access Or Contribute To An RCOTSS- Housing Clinical Forum?</a:t>
            </a:r>
          </a:p>
        </p:txBody>
      </p:sp>
      <p:sp>
        <p:nvSpPr>
          <p:cNvPr id="3" name="Content Placeholder 2">
            <a:extLst>
              <a:ext uri="{FF2B5EF4-FFF2-40B4-BE49-F238E27FC236}">
                <a16:creationId xmlns:a16="http://schemas.microsoft.com/office/drawing/2014/main" id="{4830B314-BE91-E848-9BB2-C0C4D4FFB5B6}"/>
              </a:ext>
            </a:extLst>
          </p:cNvPr>
          <p:cNvSpPr>
            <a:spLocks noGrp="1"/>
          </p:cNvSpPr>
          <p:nvPr>
            <p:ph idx="1"/>
          </p:nvPr>
        </p:nvSpPr>
        <p:spPr>
          <a:xfrm>
            <a:off x="424372" y="2060848"/>
            <a:ext cx="8229600" cy="4525963"/>
          </a:xfrm>
        </p:spPr>
        <p:txBody>
          <a:bodyPr/>
          <a:lstStyle/>
          <a:p>
            <a:r>
              <a:rPr lang="en-US" dirty="0"/>
              <a:t>64.8% would access or contribute to a clinical forum </a:t>
            </a:r>
          </a:p>
          <a:p>
            <a:pPr marL="0" indent="0">
              <a:buNone/>
            </a:pPr>
            <a:r>
              <a:rPr lang="en-US" sz="2400" dirty="0"/>
              <a:t>Reasons include:</a:t>
            </a:r>
          </a:p>
          <a:p>
            <a:pPr marL="0" indent="0">
              <a:buNone/>
            </a:pPr>
            <a:r>
              <a:rPr lang="en-US" sz="2400" dirty="0"/>
              <a:t>To post questions, topic discussion, </a:t>
            </a:r>
          </a:p>
          <a:p>
            <a:pPr marL="0" indent="0">
              <a:buNone/>
            </a:pPr>
            <a:r>
              <a:rPr lang="en-US" sz="2400" dirty="0"/>
              <a:t>To share knowledge</a:t>
            </a:r>
          </a:p>
          <a:p>
            <a:pPr marL="0" indent="0">
              <a:buNone/>
            </a:pPr>
            <a:r>
              <a:rPr lang="en-US" sz="2400" dirty="0"/>
              <a:t>Seeking expert knowledge, </a:t>
            </a:r>
          </a:p>
          <a:p>
            <a:pPr marL="0" indent="0">
              <a:buNone/>
            </a:pPr>
            <a:r>
              <a:rPr lang="en-US" sz="2400" dirty="0"/>
              <a:t>For practice queries</a:t>
            </a:r>
          </a:p>
          <a:p>
            <a:pPr marL="0" indent="0">
              <a:buNone/>
            </a:pPr>
            <a:r>
              <a:rPr lang="en-US" sz="2400" dirty="0"/>
              <a:t>Peer advice &amp; information</a:t>
            </a:r>
          </a:p>
          <a:p>
            <a:pPr marL="0" indent="0">
              <a:buNone/>
            </a:pPr>
            <a:r>
              <a:rPr lang="en-US" sz="2400" dirty="0"/>
              <a:t>To research, </a:t>
            </a:r>
          </a:p>
          <a:p>
            <a:pPr marL="0" indent="0">
              <a:buNone/>
            </a:pPr>
            <a:r>
              <a:rPr lang="en-US" sz="2400" dirty="0"/>
              <a:t>To develop area of practice and service</a:t>
            </a:r>
          </a:p>
          <a:p>
            <a:pPr marL="0" indent="0">
              <a:buNone/>
            </a:pPr>
            <a:endParaRPr lang="en-US" dirty="0"/>
          </a:p>
        </p:txBody>
      </p:sp>
      <p:pic>
        <p:nvPicPr>
          <p:cNvPr id="4" name="Picture 3" descr="RCOT-SSHousing">
            <a:extLst>
              <a:ext uri="{FF2B5EF4-FFF2-40B4-BE49-F238E27FC236}">
                <a16:creationId xmlns:a16="http://schemas.microsoft.com/office/drawing/2014/main" id="{116477EB-B76F-4D48-988B-620BDAF5CCB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877272"/>
            <a:ext cx="2314575" cy="600075"/>
          </a:xfrm>
          <a:prstGeom prst="rect">
            <a:avLst/>
          </a:prstGeom>
          <a:noFill/>
          <a:ln>
            <a:noFill/>
          </a:ln>
        </p:spPr>
      </p:pic>
    </p:spTree>
    <p:extLst>
      <p:ext uri="{BB962C8B-B14F-4D97-AF65-F5344CB8AC3E}">
        <p14:creationId xmlns:p14="http://schemas.microsoft.com/office/powerpoint/2010/main" val="3735666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en-GB" b="1" dirty="0"/>
              <a:t>Communication – How Do You Find Out About RCOTSS-Housing Events?</a:t>
            </a:r>
          </a:p>
        </p:txBody>
      </p:sp>
      <p:sp>
        <p:nvSpPr>
          <p:cNvPr id="21506" name="Rectangle 3"/>
          <p:cNvSpPr>
            <a:spLocks noGrp="1"/>
          </p:cNvSpPr>
          <p:nvPr>
            <p:ph type="body" idx="1"/>
          </p:nvPr>
        </p:nvSpPr>
        <p:spPr/>
        <p:txBody>
          <a:bodyPr/>
          <a:lstStyle/>
          <a:p>
            <a:pPr marL="0" indent="0" eaLnBrk="1" hangingPunct="1">
              <a:buNone/>
            </a:pPr>
            <a:endParaRPr lang="en-GB" dirty="0"/>
          </a:p>
        </p:txBody>
      </p:sp>
      <p:pic>
        <p:nvPicPr>
          <p:cNvPr id="4" name="Picture 3">
            <a:extLst>
              <a:ext uri="{FF2B5EF4-FFF2-40B4-BE49-F238E27FC236}">
                <a16:creationId xmlns:a16="http://schemas.microsoft.com/office/drawing/2014/main" id="{37EDBFF5-08CC-B945-844C-44DEDDD1DB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51635"/>
            <a:ext cx="8003232" cy="3217525"/>
          </a:xfrm>
          <a:prstGeom prst="rect">
            <a:avLst/>
          </a:prstGeom>
        </p:spPr>
      </p:pic>
      <p:pic>
        <p:nvPicPr>
          <p:cNvPr id="5" name="Picture 4" descr="RCOT-SSHousing">
            <a:extLst>
              <a:ext uri="{FF2B5EF4-FFF2-40B4-BE49-F238E27FC236}">
                <a16:creationId xmlns:a16="http://schemas.microsoft.com/office/drawing/2014/main" id="{891807E2-709F-C941-B99F-C747F359581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90381" y="6008687"/>
            <a:ext cx="2314575" cy="60007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031F-3597-9842-A855-632E95D11499}"/>
              </a:ext>
            </a:extLst>
          </p:cNvPr>
          <p:cNvSpPr>
            <a:spLocks noGrp="1"/>
          </p:cNvSpPr>
          <p:nvPr>
            <p:ph type="title"/>
          </p:nvPr>
        </p:nvSpPr>
        <p:spPr>
          <a:xfrm>
            <a:off x="457200" y="404664"/>
            <a:ext cx="8229600" cy="1143000"/>
          </a:xfrm>
        </p:spPr>
        <p:txBody>
          <a:bodyPr/>
          <a:lstStyle/>
          <a:p>
            <a:r>
              <a:rPr lang="en-US" b="1" dirty="0"/>
              <a:t>Communication</a:t>
            </a:r>
          </a:p>
        </p:txBody>
      </p:sp>
      <p:sp>
        <p:nvSpPr>
          <p:cNvPr id="3" name="Content Placeholder 2">
            <a:extLst>
              <a:ext uri="{FF2B5EF4-FFF2-40B4-BE49-F238E27FC236}">
                <a16:creationId xmlns:a16="http://schemas.microsoft.com/office/drawing/2014/main" id="{94618C7E-0568-2248-80F0-D0BC36B78E4E}"/>
              </a:ext>
            </a:extLst>
          </p:cNvPr>
          <p:cNvSpPr>
            <a:spLocks noGrp="1"/>
          </p:cNvSpPr>
          <p:nvPr>
            <p:ph idx="1"/>
          </p:nvPr>
        </p:nvSpPr>
        <p:spPr>
          <a:xfrm>
            <a:off x="436029" y="1700808"/>
            <a:ext cx="8229600" cy="4525963"/>
          </a:xfrm>
        </p:spPr>
        <p:txBody>
          <a:bodyPr/>
          <a:lstStyle/>
          <a:p>
            <a:r>
              <a:rPr lang="en-US" sz="2400" dirty="0"/>
              <a:t>55.4% said they would be interested in using social media such as Facebook or Twitter</a:t>
            </a:r>
          </a:p>
          <a:p>
            <a:r>
              <a:rPr lang="en-US" sz="2400" dirty="0"/>
              <a:t>53.8% said they would contribute via Social media</a:t>
            </a:r>
          </a:p>
          <a:p>
            <a:r>
              <a:rPr lang="en-US" sz="2400" dirty="0"/>
              <a:t>42.1% have contacted their regional rep in the last year with 96% satisfied with the response</a:t>
            </a:r>
          </a:p>
          <a:p>
            <a:r>
              <a:rPr lang="en-US" sz="2400" dirty="0"/>
              <a:t>65.5% receive regular contact from their regional rep with information 90% about right</a:t>
            </a:r>
          </a:p>
          <a:p>
            <a:pPr eaLnBrk="1" hangingPunct="1"/>
            <a:r>
              <a:rPr lang="en-GB" sz="2400" dirty="0"/>
              <a:t>44.6% have accessed the handbook</a:t>
            </a:r>
          </a:p>
          <a:p>
            <a:pPr eaLnBrk="1" hangingPunct="1"/>
            <a:r>
              <a:rPr lang="en-GB" sz="2400" dirty="0"/>
              <a:t>54.5% were satisfied with the handbook</a:t>
            </a:r>
          </a:p>
          <a:p>
            <a:pPr eaLnBrk="1" hangingPunct="1"/>
            <a:r>
              <a:rPr lang="en-GB" sz="2400" dirty="0"/>
              <a:t>52.6% know they can contribute to consultations</a:t>
            </a:r>
          </a:p>
          <a:p>
            <a:endParaRPr lang="en-US" dirty="0"/>
          </a:p>
          <a:p>
            <a:endParaRPr lang="en-US" dirty="0"/>
          </a:p>
        </p:txBody>
      </p:sp>
      <p:pic>
        <p:nvPicPr>
          <p:cNvPr id="4" name="Picture 3" descr="RCOT-SSHousing">
            <a:extLst>
              <a:ext uri="{FF2B5EF4-FFF2-40B4-BE49-F238E27FC236}">
                <a16:creationId xmlns:a16="http://schemas.microsoft.com/office/drawing/2014/main" id="{0AC2D499-AE0E-0947-AB6C-33131A3935F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6093296"/>
            <a:ext cx="2314575" cy="600075"/>
          </a:xfrm>
          <a:prstGeom prst="rect">
            <a:avLst/>
          </a:prstGeom>
          <a:noFill/>
          <a:ln>
            <a:noFill/>
          </a:ln>
        </p:spPr>
      </p:pic>
    </p:spTree>
    <p:extLst>
      <p:ext uri="{BB962C8B-B14F-4D97-AF65-F5344CB8AC3E}">
        <p14:creationId xmlns:p14="http://schemas.microsoft.com/office/powerpoint/2010/main" val="3816730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br>
              <a:rPr lang="en-GB" b="1" dirty="0"/>
            </a:br>
            <a:r>
              <a:rPr lang="en-GB" b="1" dirty="0"/>
              <a:t>Who Are Our Members?</a:t>
            </a:r>
          </a:p>
        </p:txBody>
      </p:sp>
      <p:pic>
        <p:nvPicPr>
          <p:cNvPr id="3" name="Content Placeholder 2">
            <a:extLst>
              <a:ext uri="{FF2B5EF4-FFF2-40B4-BE49-F238E27FC236}">
                <a16:creationId xmlns:a16="http://schemas.microsoft.com/office/drawing/2014/main" id="{D4DC89F0-D045-894F-BB35-3C84640E9E6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700808"/>
            <a:ext cx="8229600" cy="4461516"/>
          </a:xfrm>
        </p:spPr>
      </p:pic>
      <p:pic>
        <p:nvPicPr>
          <p:cNvPr id="5" name="Picture 4" descr="RCOT-SSHousing">
            <a:extLst>
              <a:ext uri="{FF2B5EF4-FFF2-40B4-BE49-F238E27FC236}">
                <a16:creationId xmlns:a16="http://schemas.microsoft.com/office/drawing/2014/main" id="{3D447E64-8899-B64E-BF46-CC4E3CFA421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6585" y="6021288"/>
            <a:ext cx="2314575" cy="6000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E1B1-9AD3-1449-8C86-E29067F81E05}"/>
              </a:ext>
            </a:extLst>
          </p:cNvPr>
          <p:cNvSpPr>
            <a:spLocks noGrp="1"/>
          </p:cNvSpPr>
          <p:nvPr>
            <p:ph type="title"/>
          </p:nvPr>
        </p:nvSpPr>
        <p:spPr/>
        <p:txBody>
          <a:bodyPr/>
          <a:lstStyle/>
          <a:p>
            <a:r>
              <a:rPr lang="en-US" b="1" dirty="0"/>
              <a:t>Which Member Benefits Do You Find Valuable?</a:t>
            </a:r>
          </a:p>
        </p:txBody>
      </p:sp>
      <p:pic>
        <p:nvPicPr>
          <p:cNvPr id="5" name="Content Placeholder 4">
            <a:extLst>
              <a:ext uri="{FF2B5EF4-FFF2-40B4-BE49-F238E27FC236}">
                <a16:creationId xmlns:a16="http://schemas.microsoft.com/office/drawing/2014/main" id="{CCF4FAC3-3FB1-F143-A217-4323AF3E35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54346"/>
            <a:ext cx="8229600" cy="4217670"/>
          </a:xfrm>
        </p:spPr>
      </p:pic>
      <p:pic>
        <p:nvPicPr>
          <p:cNvPr id="4" name="Picture 3" descr="RCOT-SSHousing">
            <a:extLst>
              <a:ext uri="{FF2B5EF4-FFF2-40B4-BE49-F238E27FC236}">
                <a16:creationId xmlns:a16="http://schemas.microsoft.com/office/drawing/2014/main" id="{E088C070-121A-C14B-BA42-75D7F478DBB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6008686"/>
            <a:ext cx="2314575" cy="600075"/>
          </a:xfrm>
          <a:prstGeom prst="rect">
            <a:avLst/>
          </a:prstGeom>
          <a:noFill/>
          <a:ln>
            <a:noFill/>
          </a:ln>
        </p:spPr>
      </p:pic>
    </p:spTree>
    <p:extLst>
      <p:ext uri="{BB962C8B-B14F-4D97-AF65-F5344CB8AC3E}">
        <p14:creationId xmlns:p14="http://schemas.microsoft.com/office/powerpoint/2010/main" val="3288013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EAE450-8EA7-2646-8E08-5BAB9E00624F}"/>
              </a:ext>
            </a:extLst>
          </p:cNvPr>
          <p:cNvSpPr>
            <a:spLocks noGrp="1"/>
          </p:cNvSpPr>
          <p:nvPr>
            <p:ph type="title"/>
          </p:nvPr>
        </p:nvSpPr>
        <p:spPr/>
        <p:txBody>
          <a:bodyPr/>
          <a:lstStyle/>
          <a:p>
            <a:r>
              <a:rPr lang="en-GB" b="1" dirty="0"/>
              <a:t>How Should RCOTSS-Housing Promote The Profession?</a:t>
            </a:r>
            <a:endParaRPr lang="en-US" b="1" dirty="0"/>
          </a:p>
        </p:txBody>
      </p:sp>
      <p:sp>
        <p:nvSpPr>
          <p:cNvPr id="9" name="Content Placeholder 8">
            <a:extLst>
              <a:ext uri="{FF2B5EF4-FFF2-40B4-BE49-F238E27FC236}">
                <a16:creationId xmlns:a16="http://schemas.microsoft.com/office/drawing/2014/main" id="{8D616822-B1C4-8442-9C5B-614E96CD7154}"/>
              </a:ext>
            </a:extLst>
          </p:cNvPr>
          <p:cNvSpPr>
            <a:spLocks noGrp="1"/>
          </p:cNvSpPr>
          <p:nvPr>
            <p:ph sz="half" idx="1"/>
          </p:nvPr>
        </p:nvSpPr>
        <p:spPr/>
        <p:txBody>
          <a:bodyPr/>
          <a:lstStyle/>
          <a:p>
            <a:r>
              <a:rPr lang="en-US" dirty="0">
                <a:solidFill>
                  <a:schemeClr val="tx2"/>
                </a:solidFill>
              </a:rPr>
              <a:t>London &amp; SE Region</a:t>
            </a:r>
          </a:p>
          <a:p>
            <a:r>
              <a:rPr lang="en-US" sz="1800" dirty="0"/>
              <a:t>Joint working with Foundations</a:t>
            </a:r>
          </a:p>
          <a:p>
            <a:r>
              <a:rPr lang="en-US" sz="1800" dirty="0"/>
              <a:t>Impact of housing outside of statutory provision</a:t>
            </a:r>
          </a:p>
          <a:p>
            <a:r>
              <a:rPr lang="en-US" sz="1800" dirty="0"/>
              <a:t>New house development &amp; purchase of accessible homes</a:t>
            </a:r>
          </a:p>
          <a:p>
            <a:r>
              <a:rPr lang="en-US" sz="1800" dirty="0"/>
              <a:t>Articles in OT News</a:t>
            </a:r>
          </a:p>
          <a:p>
            <a:r>
              <a:rPr lang="en-US" sz="1800" dirty="0"/>
              <a:t>Research &amp; Evidence of Housing adaptations &amp; cost savings for NHS/ASC &amp; positive benefit to client</a:t>
            </a:r>
          </a:p>
          <a:p>
            <a:r>
              <a:rPr lang="en-US" sz="1800" dirty="0"/>
              <a:t>Evidence value of OT using formal evaluation &amp; case studies</a:t>
            </a:r>
          </a:p>
          <a:p>
            <a:r>
              <a:rPr lang="en-US" sz="1800" dirty="0"/>
              <a:t>Broader public profile</a:t>
            </a:r>
          </a:p>
          <a:p>
            <a:r>
              <a:rPr lang="en-US" sz="1800" dirty="0"/>
              <a:t>Lobbying policy makers</a:t>
            </a:r>
          </a:p>
        </p:txBody>
      </p:sp>
      <p:sp>
        <p:nvSpPr>
          <p:cNvPr id="10" name="Content Placeholder 9">
            <a:extLst>
              <a:ext uri="{FF2B5EF4-FFF2-40B4-BE49-F238E27FC236}">
                <a16:creationId xmlns:a16="http://schemas.microsoft.com/office/drawing/2014/main" id="{F88E6950-DAB2-4749-ACB7-426BD09409B9}"/>
              </a:ext>
            </a:extLst>
          </p:cNvPr>
          <p:cNvSpPr>
            <a:spLocks noGrp="1"/>
          </p:cNvSpPr>
          <p:nvPr>
            <p:ph sz="half" idx="2"/>
          </p:nvPr>
        </p:nvSpPr>
        <p:spPr>
          <a:xfrm>
            <a:off x="4648200" y="1600201"/>
            <a:ext cx="4038600" cy="3484984"/>
          </a:xfrm>
        </p:spPr>
        <p:txBody>
          <a:bodyPr/>
          <a:lstStyle/>
          <a:p>
            <a:r>
              <a:rPr lang="en-US" dirty="0">
                <a:solidFill>
                  <a:schemeClr val="tx2"/>
                </a:solidFill>
              </a:rPr>
              <a:t>London &amp; SE Region</a:t>
            </a:r>
          </a:p>
          <a:p>
            <a:r>
              <a:rPr lang="en-US" sz="1800" dirty="0"/>
              <a:t>Speaking at Housing Conferences</a:t>
            </a:r>
          </a:p>
          <a:p>
            <a:r>
              <a:rPr lang="en-US" sz="1800" dirty="0"/>
              <a:t>Better promotion of DFG &amp; value of OT</a:t>
            </a:r>
          </a:p>
          <a:p>
            <a:r>
              <a:rPr lang="en-US" sz="1800" dirty="0"/>
              <a:t>Encouraging self funders to seek assessment</a:t>
            </a:r>
          </a:p>
          <a:p>
            <a:r>
              <a:rPr lang="en-US" sz="1800" dirty="0"/>
              <a:t>Consulting at Govt &amp; National Level</a:t>
            </a:r>
          </a:p>
          <a:p>
            <a:r>
              <a:rPr lang="en-US" sz="1800" dirty="0"/>
              <a:t>Examples of good practice for councils</a:t>
            </a:r>
          </a:p>
          <a:p>
            <a:r>
              <a:rPr lang="en-US" sz="1800" dirty="0"/>
              <a:t>Interacting with other professionals</a:t>
            </a:r>
          </a:p>
          <a:p>
            <a:endParaRPr lang="en-US" sz="1800" dirty="0"/>
          </a:p>
        </p:txBody>
      </p:sp>
      <p:sp>
        <p:nvSpPr>
          <p:cNvPr id="11" name="TextBox 10">
            <a:extLst>
              <a:ext uri="{FF2B5EF4-FFF2-40B4-BE49-F238E27FC236}">
                <a16:creationId xmlns:a16="http://schemas.microsoft.com/office/drawing/2014/main" id="{64189BE1-DCE5-594C-AA23-17BAF56CC7CA}"/>
              </a:ext>
            </a:extLst>
          </p:cNvPr>
          <p:cNvSpPr txBox="1"/>
          <p:nvPr/>
        </p:nvSpPr>
        <p:spPr>
          <a:xfrm>
            <a:off x="4648200" y="5085185"/>
            <a:ext cx="3884240" cy="800219"/>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Midlands Region</a:t>
            </a:r>
          </a:p>
          <a:p>
            <a:pPr marL="457200" indent="-457200">
              <a:buFont typeface="Arial" panose="020B0604020202020204" pitchFamily="34" charset="0"/>
              <a:buChar char="•"/>
            </a:pPr>
            <a:r>
              <a:rPr lang="en-US" dirty="0">
                <a:latin typeface="+mn-lt"/>
              </a:rPr>
              <a:t>More on Social Media</a:t>
            </a:r>
          </a:p>
        </p:txBody>
      </p:sp>
      <p:pic>
        <p:nvPicPr>
          <p:cNvPr id="6" name="Picture 5" descr="RCOT-SSHousing">
            <a:extLst>
              <a:ext uri="{FF2B5EF4-FFF2-40B4-BE49-F238E27FC236}">
                <a16:creationId xmlns:a16="http://schemas.microsoft.com/office/drawing/2014/main" id="{37AE28F1-F912-AD43-8A2A-327921C8003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0320" y="6021288"/>
            <a:ext cx="2314575" cy="600075"/>
          </a:xfrm>
          <a:prstGeom prst="rect">
            <a:avLst/>
          </a:prstGeom>
          <a:noFill/>
          <a:ln>
            <a:noFill/>
          </a:ln>
        </p:spPr>
      </p:pic>
    </p:spTree>
    <p:extLst>
      <p:ext uri="{BB962C8B-B14F-4D97-AF65-F5344CB8AC3E}">
        <p14:creationId xmlns:p14="http://schemas.microsoft.com/office/powerpoint/2010/main" val="1744034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EAE450-8EA7-2646-8E08-5BAB9E00624F}"/>
              </a:ext>
            </a:extLst>
          </p:cNvPr>
          <p:cNvSpPr>
            <a:spLocks noGrp="1"/>
          </p:cNvSpPr>
          <p:nvPr>
            <p:ph type="title"/>
          </p:nvPr>
        </p:nvSpPr>
        <p:spPr/>
        <p:txBody>
          <a:bodyPr/>
          <a:lstStyle/>
          <a:p>
            <a:r>
              <a:rPr lang="en-GB" b="1" dirty="0"/>
              <a:t>How Should RCOTSS-Housing Promote The Profession?</a:t>
            </a:r>
            <a:endParaRPr lang="en-US" b="1" dirty="0"/>
          </a:p>
        </p:txBody>
      </p:sp>
      <p:sp>
        <p:nvSpPr>
          <p:cNvPr id="9" name="Content Placeholder 8">
            <a:extLst>
              <a:ext uri="{FF2B5EF4-FFF2-40B4-BE49-F238E27FC236}">
                <a16:creationId xmlns:a16="http://schemas.microsoft.com/office/drawing/2014/main" id="{8D616822-B1C4-8442-9C5B-614E96CD7154}"/>
              </a:ext>
            </a:extLst>
          </p:cNvPr>
          <p:cNvSpPr>
            <a:spLocks noGrp="1"/>
          </p:cNvSpPr>
          <p:nvPr>
            <p:ph sz="half" idx="1"/>
          </p:nvPr>
        </p:nvSpPr>
        <p:spPr>
          <a:xfrm>
            <a:off x="457200" y="1600201"/>
            <a:ext cx="4038600" cy="2188840"/>
          </a:xfrm>
        </p:spPr>
        <p:txBody>
          <a:bodyPr/>
          <a:lstStyle/>
          <a:p>
            <a:r>
              <a:rPr lang="en-US" dirty="0">
                <a:solidFill>
                  <a:schemeClr val="tx2"/>
                </a:solidFill>
              </a:rPr>
              <a:t>North West Region</a:t>
            </a:r>
          </a:p>
          <a:p>
            <a:r>
              <a:rPr lang="en-US" sz="1800" dirty="0"/>
              <a:t>Attendance at Non OT Housing Conferences</a:t>
            </a:r>
          </a:p>
          <a:p>
            <a:r>
              <a:rPr lang="en-US" sz="1800" dirty="0"/>
              <a:t>Networking with Housing, Independent Sector, Equipment services and Universities</a:t>
            </a:r>
          </a:p>
        </p:txBody>
      </p:sp>
      <p:sp>
        <p:nvSpPr>
          <p:cNvPr id="10" name="Content Placeholder 9">
            <a:extLst>
              <a:ext uri="{FF2B5EF4-FFF2-40B4-BE49-F238E27FC236}">
                <a16:creationId xmlns:a16="http://schemas.microsoft.com/office/drawing/2014/main" id="{F88E6950-DAB2-4749-ACB7-426BD09409B9}"/>
              </a:ext>
            </a:extLst>
          </p:cNvPr>
          <p:cNvSpPr>
            <a:spLocks noGrp="1"/>
          </p:cNvSpPr>
          <p:nvPr>
            <p:ph sz="half" idx="2"/>
          </p:nvPr>
        </p:nvSpPr>
        <p:spPr>
          <a:xfrm>
            <a:off x="4648200" y="1600201"/>
            <a:ext cx="4038600" cy="1396751"/>
          </a:xfrm>
        </p:spPr>
        <p:txBody>
          <a:bodyPr/>
          <a:lstStyle/>
          <a:p>
            <a:r>
              <a:rPr lang="en-US" dirty="0">
                <a:solidFill>
                  <a:schemeClr val="tx2"/>
                </a:solidFill>
              </a:rPr>
              <a:t>Northern Ireland</a:t>
            </a:r>
          </a:p>
          <a:p>
            <a:r>
              <a:rPr lang="en-US" sz="1800" dirty="0"/>
              <a:t>Joint events with Housing/Social Services/Disabled people</a:t>
            </a:r>
          </a:p>
          <a:p>
            <a:endParaRPr lang="en-US" sz="1800" dirty="0"/>
          </a:p>
        </p:txBody>
      </p:sp>
      <p:sp>
        <p:nvSpPr>
          <p:cNvPr id="11" name="TextBox 10">
            <a:extLst>
              <a:ext uri="{FF2B5EF4-FFF2-40B4-BE49-F238E27FC236}">
                <a16:creationId xmlns:a16="http://schemas.microsoft.com/office/drawing/2014/main" id="{64189BE1-DCE5-594C-AA23-17BAF56CC7CA}"/>
              </a:ext>
            </a:extLst>
          </p:cNvPr>
          <p:cNvSpPr txBox="1"/>
          <p:nvPr/>
        </p:nvSpPr>
        <p:spPr>
          <a:xfrm>
            <a:off x="4648200" y="5301208"/>
            <a:ext cx="3884240" cy="10772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Wales</a:t>
            </a:r>
          </a:p>
          <a:p>
            <a:pPr marL="457200" indent="-457200">
              <a:buFont typeface="Arial" panose="020B0604020202020204" pitchFamily="34" charset="0"/>
              <a:buChar char="•"/>
            </a:pPr>
            <a:r>
              <a:rPr lang="en-US" dirty="0">
                <a:latin typeface="+mn-lt"/>
              </a:rPr>
              <a:t>Promoting value of OT’s in Housing</a:t>
            </a:r>
          </a:p>
        </p:txBody>
      </p:sp>
      <p:sp>
        <p:nvSpPr>
          <p:cNvPr id="6" name="Content Placeholder 8">
            <a:extLst>
              <a:ext uri="{FF2B5EF4-FFF2-40B4-BE49-F238E27FC236}">
                <a16:creationId xmlns:a16="http://schemas.microsoft.com/office/drawing/2014/main" id="{1597DDDA-F5F3-E24A-A503-E15DF510BFA8}"/>
              </a:ext>
            </a:extLst>
          </p:cNvPr>
          <p:cNvSpPr txBox="1">
            <a:spLocks/>
          </p:cNvSpPr>
          <p:nvPr/>
        </p:nvSpPr>
        <p:spPr bwMode="auto">
          <a:xfrm>
            <a:off x="457200" y="3645024"/>
            <a:ext cx="4038600" cy="12679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solidFill>
                  <a:schemeClr val="tx2"/>
                </a:solidFill>
              </a:rPr>
              <a:t>North East Region</a:t>
            </a:r>
          </a:p>
          <a:p>
            <a:r>
              <a:rPr lang="en-US" sz="1800" dirty="0"/>
              <a:t>Constructive links with leader in local councils at strategic and service level</a:t>
            </a:r>
          </a:p>
        </p:txBody>
      </p:sp>
      <p:sp>
        <p:nvSpPr>
          <p:cNvPr id="7" name="Content Placeholder 8">
            <a:extLst>
              <a:ext uri="{FF2B5EF4-FFF2-40B4-BE49-F238E27FC236}">
                <a16:creationId xmlns:a16="http://schemas.microsoft.com/office/drawing/2014/main" id="{5FAB22B6-A5E5-C14E-97BD-DE98E30BD96F}"/>
              </a:ext>
            </a:extLst>
          </p:cNvPr>
          <p:cNvSpPr txBox="1">
            <a:spLocks/>
          </p:cNvSpPr>
          <p:nvPr/>
        </p:nvSpPr>
        <p:spPr bwMode="auto">
          <a:xfrm>
            <a:off x="457200" y="4912931"/>
            <a:ext cx="4038600" cy="16844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solidFill>
                  <a:schemeClr val="tx2"/>
                </a:solidFill>
              </a:rPr>
              <a:t>Southern Region</a:t>
            </a:r>
          </a:p>
          <a:p>
            <a:r>
              <a:rPr lang="en-US" sz="1800" dirty="0"/>
              <a:t>National level via RCOT</a:t>
            </a:r>
          </a:p>
          <a:p>
            <a:r>
              <a:rPr lang="en-US" sz="1800" dirty="0"/>
              <a:t>OT’s in housing undervalued and not fully understood as to what they can contribute</a:t>
            </a:r>
          </a:p>
        </p:txBody>
      </p:sp>
      <p:sp>
        <p:nvSpPr>
          <p:cNvPr id="8" name="Content Placeholder 9">
            <a:extLst>
              <a:ext uri="{FF2B5EF4-FFF2-40B4-BE49-F238E27FC236}">
                <a16:creationId xmlns:a16="http://schemas.microsoft.com/office/drawing/2014/main" id="{7652F162-EE84-4040-B870-1F7D565148BB}"/>
              </a:ext>
            </a:extLst>
          </p:cNvPr>
          <p:cNvSpPr txBox="1">
            <a:spLocks/>
          </p:cNvSpPr>
          <p:nvPr/>
        </p:nvSpPr>
        <p:spPr bwMode="auto">
          <a:xfrm>
            <a:off x="4648200" y="2733894"/>
            <a:ext cx="4038600" cy="25673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solidFill>
                  <a:schemeClr val="tx2"/>
                </a:solidFill>
              </a:rPr>
              <a:t>Scotland</a:t>
            </a:r>
          </a:p>
          <a:p>
            <a:r>
              <a:rPr lang="en-US" sz="1800" dirty="0"/>
              <a:t>Written Information to use with housing colleagues</a:t>
            </a:r>
          </a:p>
          <a:p>
            <a:r>
              <a:rPr lang="en-US" sz="1800" dirty="0"/>
              <a:t>Relevant for retired members</a:t>
            </a:r>
          </a:p>
          <a:p>
            <a:r>
              <a:rPr lang="en-US" sz="1800" dirty="0"/>
              <a:t>National publicity – making adaptations more attractive</a:t>
            </a:r>
          </a:p>
          <a:p>
            <a:r>
              <a:rPr lang="en-US" sz="1800" dirty="0"/>
              <a:t>Social networking</a:t>
            </a:r>
          </a:p>
          <a:p>
            <a:endParaRPr lang="en-US" sz="1800" dirty="0"/>
          </a:p>
        </p:txBody>
      </p:sp>
      <p:pic>
        <p:nvPicPr>
          <p:cNvPr id="12" name="Picture 11" descr="RCOT-SSHousing">
            <a:extLst>
              <a:ext uri="{FF2B5EF4-FFF2-40B4-BE49-F238E27FC236}">
                <a16:creationId xmlns:a16="http://schemas.microsoft.com/office/drawing/2014/main" id="{8C322060-E09C-B842-AE2D-4D4C5D56C84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5883" y="6078388"/>
            <a:ext cx="2314575" cy="600075"/>
          </a:xfrm>
          <a:prstGeom prst="rect">
            <a:avLst/>
          </a:prstGeom>
          <a:noFill/>
          <a:ln>
            <a:noFill/>
          </a:ln>
        </p:spPr>
      </p:pic>
    </p:spTree>
    <p:extLst>
      <p:ext uri="{BB962C8B-B14F-4D97-AF65-F5344CB8AC3E}">
        <p14:creationId xmlns:p14="http://schemas.microsoft.com/office/powerpoint/2010/main" val="1662101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GB" sz="4000" b="1" dirty="0"/>
              <a:t>Membership – Which Method Of Payment Would You Prefer For Membership Subscription?</a:t>
            </a:r>
          </a:p>
        </p:txBody>
      </p:sp>
      <p:sp>
        <p:nvSpPr>
          <p:cNvPr id="24578" name="Rectangle 3"/>
          <p:cNvSpPr>
            <a:spLocks noGrp="1"/>
          </p:cNvSpPr>
          <p:nvPr>
            <p:ph type="body" idx="1"/>
          </p:nvPr>
        </p:nvSpPr>
        <p:spPr>
          <a:xfrm>
            <a:off x="457200" y="1700808"/>
            <a:ext cx="8229600" cy="4525963"/>
          </a:xfrm>
        </p:spPr>
        <p:txBody>
          <a:bodyPr/>
          <a:lstStyle/>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endParaRPr lang="en-GB" sz="2800" dirty="0"/>
          </a:p>
          <a:p>
            <a:pPr eaLnBrk="1" hangingPunct="1">
              <a:lnSpc>
                <a:spcPct val="80000"/>
              </a:lnSpc>
            </a:pPr>
            <a:r>
              <a:rPr lang="en-GB" sz="2400" dirty="0"/>
              <a:t>96.4% would be interested in renewing membership on line</a:t>
            </a:r>
          </a:p>
          <a:p>
            <a:pPr eaLnBrk="1" hangingPunct="1">
              <a:lnSpc>
                <a:spcPct val="80000"/>
              </a:lnSpc>
            </a:pPr>
            <a:endParaRPr lang="en-GB" sz="2800" dirty="0"/>
          </a:p>
          <a:p>
            <a:pPr eaLnBrk="1" hangingPunct="1">
              <a:lnSpc>
                <a:spcPct val="80000"/>
              </a:lnSpc>
            </a:pPr>
            <a:endParaRPr lang="en-GB" sz="2800" dirty="0"/>
          </a:p>
        </p:txBody>
      </p:sp>
      <p:pic>
        <p:nvPicPr>
          <p:cNvPr id="3" name="Picture 2">
            <a:extLst>
              <a:ext uri="{FF2B5EF4-FFF2-40B4-BE49-F238E27FC236}">
                <a16:creationId xmlns:a16="http://schemas.microsoft.com/office/drawing/2014/main" id="{49F9F4BF-9F25-DB42-8356-32A472E91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916832"/>
            <a:ext cx="8194050" cy="3240360"/>
          </a:xfrm>
          <a:prstGeom prst="rect">
            <a:avLst/>
          </a:prstGeom>
        </p:spPr>
      </p:pic>
      <p:pic>
        <p:nvPicPr>
          <p:cNvPr id="5" name="Picture 4" descr="RCOT-SSHousing">
            <a:extLst>
              <a:ext uri="{FF2B5EF4-FFF2-40B4-BE49-F238E27FC236}">
                <a16:creationId xmlns:a16="http://schemas.microsoft.com/office/drawing/2014/main" id="{6E0031E3-8874-4D40-BCF5-41BDADDB27A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6021288"/>
            <a:ext cx="2314575" cy="60007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260E-8FBE-1649-AAC2-06CF87B939C4}"/>
              </a:ext>
            </a:extLst>
          </p:cNvPr>
          <p:cNvSpPr>
            <a:spLocks noGrp="1"/>
          </p:cNvSpPr>
          <p:nvPr>
            <p:ph type="title"/>
          </p:nvPr>
        </p:nvSpPr>
        <p:spPr/>
        <p:txBody>
          <a:bodyPr/>
          <a:lstStyle/>
          <a:p>
            <a:r>
              <a:rPr lang="en-US" b="1" dirty="0"/>
              <a:t>Cost Of Membership</a:t>
            </a:r>
          </a:p>
        </p:txBody>
      </p:sp>
      <p:pic>
        <p:nvPicPr>
          <p:cNvPr id="5" name="Content Placeholder 4">
            <a:extLst>
              <a:ext uri="{FF2B5EF4-FFF2-40B4-BE49-F238E27FC236}">
                <a16:creationId xmlns:a16="http://schemas.microsoft.com/office/drawing/2014/main" id="{4EDBD9E6-006E-2945-A359-0DDC3E4A24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4" name="Picture 3" descr="RCOT-SSHousing">
            <a:extLst>
              <a:ext uri="{FF2B5EF4-FFF2-40B4-BE49-F238E27FC236}">
                <a16:creationId xmlns:a16="http://schemas.microsoft.com/office/drawing/2014/main" id="{627916B6-C40F-1F47-86F5-2733FAB014F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877272"/>
            <a:ext cx="2314575" cy="600075"/>
          </a:xfrm>
          <a:prstGeom prst="rect">
            <a:avLst/>
          </a:prstGeom>
          <a:noFill/>
          <a:ln>
            <a:noFill/>
          </a:ln>
        </p:spPr>
      </p:pic>
    </p:spTree>
    <p:extLst>
      <p:ext uri="{BB962C8B-B14F-4D97-AF65-F5344CB8AC3E}">
        <p14:creationId xmlns:p14="http://schemas.microsoft.com/office/powerpoint/2010/main" val="2298575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EAE450-8EA7-2646-8E08-5BAB9E00624F}"/>
              </a:ext>
            </a:extLst>
          </p:cNvPr>
          <p:cNvSpPr>
            <a:spLocks noGrp="1"/>
          </p:cNvSpPr>
          <p:nvPr>
            <p:ph type="title"/>
          </p:nvPr>
        </p:nvSpPr>
        <p:spPr/>
        <p:txBody>
          <a:bodyPr/>
          <a:lstStyle/>
          <a:p>
            <a:r>
              <a:rPr lang="en-US" b="1" dirty="0"/>
              <a:t>How Else Can We Improve RCOTSS-Housing For Members</a:t>
            </a:r>
          </a:p>
        </p:txBody>
      </p:sp>
      <p:sp>
        <p:nvSpPr>
          <p:cNvPr id="9" name="Content Placeholder 8">
            <a:extLst>
              <a:ext uri="{FF2B5EF4-FFF2-40B4-BE49-F238E27FC236}">
                <a16:creationId xmlns:a16="http://schemas.microsoft.com/office/drawing/2014/main" id="{8D616822-B1C4-8442-9C5B-614E96CD7154}"/>
              </a:ext>
            </a:extLst>
          </p:cNvPr>
          <p:cNvSpPr>
            <a:spLocks noGrp="1"/>
          </p:cNvSpPr>
          <p:nvPr>
            <p:ph sz="half" idx="1"/>
          </p:nvPr>
        </p:nvSpPr>
        <p:spPr>
          <a:xfrm>
            <a:off x="457200" y="1600201"/>
            <a:ext cx="4038600" cy="2836912"/>
          </a:xfrm>
        </p:spPr>
        <p:txBody>
          <a:bodyPr/>
          <a:lstStyle/>
          <a:p>
            <a:r>
              <a:rPr lang="en-US" dirty="0">
                <a:solidFill>
                  <a:schemeClr val="tx2"/>
                </a:solidFill>
              </a:rPr>
              <a:t>London &amp; SE Region</a:t>
            </a:r>
          </a:p>
          <a:p>
            <a:r>
              <a:rPr lang="en-US" sz="1800" dirty="0"/>
              <a:t>More accessible information for non statutory provision</a:t>
            </a:r>
          </a:p>
          <a:p>
            <a:r>
              <a:rPr lang="en-US" sz="1800" dirty="0"/>
              <a:t>Smaller sub groups that could meet informally on a regular basis</a:t>
            </a:r>
          </a:p>
          <a:p>
            <a:r>
              <a:rPr lang="en-US" sz="1800" dirty="0"/>
              <a:t>A few webinars</a:t>
            </a:r>
          </a:p>
          <a:p>
            <a:r>
              <a:rPr lang="en-US" sz="1800" dirty="0"/>
              <a:t>Training OT students on the role &amp; skills required</a:t>
            </a:r>
          </a:p>
        </p:txBody>
      </p:sp>
      <p:sp>
        <p:nvSpPr>
          <p:cNvPr id="10" name="Content Placeholder 9">
            <a:extLst>
              <a:ext uri="{FF2B5EF4-FFF2-40B4-BE49-F238E27FC236}">
                <a16:creationId xmlns:a16="http://schemas.microsoft.com/office/drawing/2014/main" id="{F88E6950-DAB2-4749-ACB7-426BD09409B9}"/>
              </a:ext>
            </a:extLst>
          </p:cNvPr>
          <p:cNvSpPr>
            <a:spLocks noGrp="1"/>
          </p:cNvSpPr>
          <p:nvPr>
            <p:ph sz="half" idx="2"/>
          </p:nvPr>
        </p:nvSpPr>
        <p:spPr>
          <a:xfrm>
            <a:off x="4648200" y="1600201"/>
            <a:ext cx="4038600" cy="1684783"/>
          </a:xfrm>
        </p:spPr>
        <p:txBody>
          <a:bodyPr/>
          <a:lstStyle/>
          <a:p>
            <a:r>
              <a:rPr lang="en-US" dirty="0">
                <a:solidFill>
                  <a:schemeClr val="tx2"/>
                </a:solidFill>
              </a:rPr>
              <a:t>North East Region</a:t>
            </a:r>
          </a:p>
          <a:p>
            <a:r>
              <a:rPr lang="en-US" sz="1800" dirty="0"/>
              <a:t>Haven’t had any study days for years, networking &amp; communication in our region not well established or effective</a:t>
            </a:r>
          </a:p>
          <a:p>
            <a:endParaRPr lang="en-US" sz="1800" dirty="0"/>
          </a:p>
          <a:p>
            <a:endParaRPr lang="en-US" sz="1800" dirty="0"/>
          </a:p>
        </p:txBody>
      </p:sp>
      <p:sp>
        <p:nvSpPr>
          <p:cNvPr id="11" name="TextBox 10">
            <a:extLst>
              <a:ext uri="{FF2B5EF4-FFF2-40B4-BE49-F238E27FC236}">
                <a16:creationId xmlns:a16="http://schemas.microsoft.com/office/drawing/2014/main" id="{64189BE1-DCE5-594C-AA23-17BAF56CC7CA}"/>
              </a:ext>
            </a:extLst>
          </p:cNvPr>
          <p:cNvSpPr txBox="1"/>
          <p:nvPr/>
        </p:nvSpPr>
        <p:spPr>
          <a:xfrm>
            <a:off x="4572000" y="4280081"/>
            <a:ext cx="3884240" cy="2462213"/>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Midlands Region</a:t>
            </a:r>
          </a:p>
          <a:p>
            <a:pPr marL="457200" indent="-457200">
              <a:buFont typeface="Arial" panose="020B0604020202020204" pitchFamily="34" charset="0"/>
              <a:buChar char="•"/>
            </a:pPr>
            <a:r>
              <a:rPr lang="en-US" dirty="0"/>
              <a:t>More in-depth feature about housing aspects</a:t>
            </a:r>
          </a:p>
          <a:p>
            <a:pPr marL="457200" indent="-457200">
              <a:buFont typeface="Arial" panose="020B0604020202020204" pitchFamily="34" charset="0"/>
              <a:buChar char="•"/>
            </a:pPr>
            <a:r>
              <a:rPr lang="en-US" dirty="0"/>
              <a:t>Keep information easily accessible</a:t>
            </a:r>
            <a:endParaRPr lang="en-US" dirty="0">
              <a:latin typeface="+mn-lt"/>
            </a:endParaRPr>
          </a:p>
          <a:p>
            <a:pPr marL="457200" indent="-457200">
              <a:buFont typeface="Arial" panose="020B0604020202020204" pitchFamily="34" charset="0"/>
              <a:buChar char="•"/>
            </a:pPr>
            <a:r>
              <a:rPr lang="en-US" dirty="0">
                <a:latin typeface="+mn-lt"/>
              </a:rPr>
              <a:t>Include info for researchers in housing</a:t>
            </a:r>
          </a:p>
          <a:p>
            <a:pPr marL="457200" indent="-457200">
              <a:buFont typeface="Arial" panose="020B0604020202020204" pitchFamily="34" charset="0"/>
              <a:buChar char="•"/>
            </a:pPr>
            <a:endParaRPr lang="en-US" dirty="0">
              <a:latin typeface="+mn-lt"/>
            </a:endParaRPr>
          </a:p>
        </p:txBody>
      </p:sp>
      <p:sp>
        <p:nvSpPr>
          <p:cNvPr id="6" name="Content Placeholder 8">
            <a:extLst>
              <a:ext uri="{FF2B5EF4-FFF2-40B4-BE49-F238E27FC236}">
                <a16:creationId xmlns:a16="http://schemas.microsoft.com/office/drawing/2014/main" id="{13D9C258-0D3E-054F-9056-35EF71B7148C}"/>
              </a:ext>
            </a:extLst>
          </p:cNvPr>
          <p:cNvSpPr txBox="1">
            <a:spLocks/>
          </p:cNvSpPr>
          <p:nvPr/>
        </p:nvSpPr>
        <p:spPr bwMode="auto">
          <a:xfrm>
            <a:off x="4648200" y="3153725"/>
            <a:ext cx="4038600" cy="11263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solidFill>
                  <a:schemeClr val="tx2"/>
                </a:solidFill>
              </a:rPr>
              <a:t>North West Region</a:t>
            </a:r>
          </a:p>
          <a:p>
            <a:r>
              <a:rPr lang="en-US" sz="1800" dirty="0"/>
              <a:t>Alternate days of week for study days in North West</a:t>
            </a:r>
          </a:p>
        </p:txBody>
      </p:sp>
      <p:sp>
        <p:nvSpPr>
          <p:cNvPr id="7" name="Content Placeholder 8">
            <a:extLst>
              <a:ext uri="{FF2B5EF4-FFF2-40B4-BE49-F238E27FC236}">
                <a16:creationId xmlns:a16="http://schemas.microsoft.com/office/drawing/2014/main" id="{8AEA08CA-0B54-BD44-A28E-4789984DA794}"/>
              </a:ext>
            </a:extLst>
          </p:cNvPr>
          <p:cNvSpPr txBox="1">
            <a:spLocks/>
          </p:cNvSpPr>
          <p:nvPr/>
        </p:nvSpPr>
        <p:spPr bwMode="auto">
          <a:xfrm>
            <a:off x="473474" y="4280081"/>
            <a:ext cx="4038600" cy="24740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US" dirty="0">
                <a:solidFill>
                  <a:schemeClr val="tx2"/>
                </a:solidFill>
              </a:rPr>
              <a:t>Southern Region</a:t>
            </a:r>
          </a:p>
          <a:p>
            <a:r>
              <a:rPr lang="en-GB" sz="1800" dirty="0"/>
              <a:t>More opportunities for online activities, ability to leave comments/share ideas ?Facebook or similar</a:t>
            </a:r>
          </a:p>
          <a:p>
            <a:r>
              <a:rPr lang="en-US" sz="1800" dirty="0"/>
              <a:t>Haven’t had any local study days for years, have previously arranged and participated in them </a:t>
            </a:r>
          </a:p>
        </p:txBody>
      </p:sp>
      <p:pic>
        <p:nvPicPr>
          <p:cNvPr id="8" name="Picture 7" descr="RCOT-SSHousing">
            <a:extLst>
              <a:ext uri="{FF2B5EF4-FFF2-40B4-BE49-F238E27FC236}">
                <a16:creationId xmlns:a16="http://schemas.microsoft.com/office/drawing/2014/main" id="{82132D8D-EA21-C34B-A49E-D0443AAB9B2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5619" y="6168005"/>
            <a:ext cx="2314575" cy="600075"/>
          </a:xfrm>
          <a:prstGeom prst="rect">
            <a:avLst/>
          </a:prstGeom>
          <a:noFill/>
          <a:ln>
            <a:noFill/>
          </a:ln>
        </p:spPr>
      </p:pic>
    </p:spTree>
    <p:extLst>
      <p:ext uri="{BB962C8B-B14F-4D97-AF65-F5344CB8AC3E}">
        <p14:creationId xmlns:p14="http://schemas.microsoft.com/office/powerpoint/2010/main" val="3163828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EAE450-8EA7-2646-8E08-5BAB9E00624F}"/>
              </a:ext>
            </a:extLst>
          </p:cNvPr>
          <p:cNvSpPr>
            <a:spLocks noGrp="1"/>
          </p:cNvSpPr>
          <p:nvPr>
            <p:ph type="title"/>
          </p:nvPr>
        </p:nvSpPr>
        <p:spPr/>
        <p:txBody>
          <a:bodyPr/>
          <a:lstStyle/>
          <a:p>
            <a:r>
              <a:rPr lang="en-US" b="1" dirty="0"/>
              <a:t>How Else Can We Improve RCOTSS-Housing For Members</a:t>
            </a:r>
          </a:p>
        </p:txBody>
      </p:sp>
      <p:sp>
        <p:nvSpPr>
          <p:cNvPr id="10" name="Content Placeholder 9">
            <a:extLst>
              <a:ext uri="{FF2B5EF4-FFF2-40B4-BE49-F238E27FC236}">
                <a16:creationId xmlns:a16="http://schemas.microsoft.com/office/drawing/2014/main" id="{F88E6950-DAB2-4749-ACB7-426BD09409B9}"/>
              </a:ext>
            </a:extLst>
          </p:cNvPr>
          <p:cNvSpPr>
            <a:spLocks noGrp="1"/>
          </p:cNvSpPr>
          <p:nvPr>
            <p:ph sz="half" idx="2"/>
          </p:nvPr>
        </p:nvSpPr>
        <p:spPr>
          <a:xfrm>
            <a:off x="291980" y="1510933"/>
            <a:ext cx="4038600" cy="1223229"/>
          </a:xfrm>
        </p:spPr>
        <p:txBody>
          <a:bodyPr/>
          <a:lstStyle/>
          <a:p>
            <a:r>
              <a:rPr lang="en-US" dirty="0">
                <a:solidFill>
                  <a:schemeClr val="tx2"/>
                </a:solidFill>
              </a:rPr>
              <a:t>Northern Ireland</a:t>
            </a:r>
          </a:p>
          <a:p>
            <a:r>
              <a:rPr lang="en-US" sz="1800" dirty="0"/>
              <a:t>Higher RCOT fee with complimentary specialist section membership</a:t>
            </a:r>
          </a:p>
          <a:p>
            <a:endParaRPr lang="en-US" sz="1800" dirty="0"/>
          </a:p>
        </p:txBody>
      </p:sp>
      <p:sp>
        <p:nvSpPr>
          <p:cNvPr id="11" name="TextBox 10">
            <a:extLst>
              <a:ext uri="{FF2B5EF4-FFF2-40B4-BE49-F238E27FC236}">
                <a16:creationId xmlns:a16="http://schemas.microsoft.com/office/drawing/2014/main" id="{64189BE1-DCE5-594C-AA23-17BAF56CC7CA}"/>
              </a:ext>
            </a:extLst>
          </p:cNvPr>
          <p:cNvSpPr txBox="1"/>
          <p:nvPr/>
        </p:nvSpPr>
        <p:spPr>
          <a:xfrm>
            <a:off x="4371173" y="4437112"/>
            <a:ext cx="3884240" cy="10772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Wales</a:t>
            </a:r>
          </a:p>
          <a:p>
            <a:pPr marL="457200" indent="-457200">
              <a:buFont typeface="Arial" panose="020B0604020202020204" pitchFamily="34" charset="0"/>
              <a:buChar char="•"/>
            </a:pPr>
            <a:r>
              <a:rPr lang="en-US" dirty="0" err="1">
                <a:latin typeface="+mn-lt"/>
              </a:rPr>
              <a:t>Publicise</a:t>
            </a:r>
            <a:r>
              <a:rPr lang="en-US" dirty="0">
                <a:latin typeface="+mn-lt"/>
              </a:rPr>
              <a:t> regional meetings</a:t>
            </a:r>
          </a:p>
          <a:p>
            <a:pPr marL="457200" indent="-457200">
              <a:buFont typeface="Arial" panose="020B0604020202020204" pitchFamily="34" charset="0"/>
              <a:buChar char="•"/>
            </a:pPr>
            <a:r>
              <a:rPr lang="en-US" dirty="0">
                <a:latin typeface="+mn-lt"/>
              </a:rPr>
              <a:t>Regular Network Edition emails</a:t>
            </a:r>
          </a:p>
        </p:txBody>
      </p:sp>
      <p:sp>
        <p:nvSpPr>
          <p:cNvPr id="8" name="Content Placeholder 9">
            <a:extLst>
              <a:ext uri="{FF2B5EF4-FFF2-40B4-BE49-F238E27FC236}">
                <a16:creationId xmlns:a16="http://schemas.microsoft.com/office/drawing/2014/main" id="{7652F162-EE84-4040-B870-1F7D565148BB}"/>
              </a:ext>
            </a:extLst>
          </p:cNvPr>
          <p:cNvSpPr txBox="1">
            <a:spLocks/>
          </p:cNvSpPr>
          <p:nvPr/>
        </p:nvSpPr>
        <p:spPr bwMode="auto">
          <a:xfrm>
            <a:off x="323528" y="1546176"/>
            <a:ext cx="4038600" cy="25673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US" dirty="0">
              <a:solidFill>
                <a:schemeClr val="tx2"/>
              </a:solidFill>
            </a:endParaRPr>
          </a:p>
          <a:p>
            <a:endParaRPr lang="en-US" dirty="0">
              <a:solidFill>
                <a:schemeClr val="tx2"/>
              </a:solidFill>
            </a:endParaRPr>
          </a:p>
          <a:p>
            <a:r>
              <a:rPr lang="en-US" dirty="0">
                <a:solidFill>
                  <a:schemeClr val="tx2"/>
                </a:solidFill>
              </a:rPr>
              <a:t>Scotland</a:t>
            </a:r>
          </a:p>
          <a:p>
            <a:r>
              <a:rPr lang="en-US" sz="1800" dirty="0"/>
              <a:t>Keep up good work</a:t>
            </a:r>
          </a:p>
          <a:p>
            <a:r>
              <a:rPr lang="en-GB" sz="1800" dirty="0"/>
              <a:t>Ensure all content is labelled with the region(s) it applies to or is relevant to. England is one region and should not be regarded as the default just because it is largest. Things are better than they used to be but there is still room for improvement. I can still read things and sometimes not be clear whether it applies to me in Scotland or not.</a:t>
            </a:r>
            <a:r>
              <a:rPr lang="en-US" sz="1800" dirty="0"/>
              <a:t>How many retired members are there?</a:t>
            </a:r>
          </a:p>
        </p:txBody>
      </p:sp>
      <p:sp>
        <p:nvSpPr>
          <p:cNvPr id="12" name="Content Placeholder 9">
            <a:extLst>
              <a:ext uri="{FF2B5EF4-FFF2-40B4-BE49-F238E27FC236}">
                <a16:creationId xmlns:a16="http://schemas.microsoft.com/office/drawing/2014/main" id="{92C67A55-0EBA-CA42-8CA3-BE8F2C5124BC}"/>
              </a:ext>
            </a:extLst>
          </p:cNvPr>
          <p:cNvSpPr txBox="1">
            <a:spLocks/>
          </p:cNvSpPr>
          <p:nvPr/>
        </p:nvSpPr>
        <p:spPr bwMode="auto">
          <a:xfrm>
            <a:off x="4501117" y="1535268"/>
            <a:ext cx="4038600" cy="2397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endParaRPr lang="en-GB" sz="1800" dirty="0"/>
          </a:p>
          <a:p>
            <a:endParaRPr lang="en-GB" sz="1800" dirty="0"/>
          </a:p>
          <a:p>
            <a:r>
              <a:rPr lang="en-GB" sz="1800" dirty="0"/>
              <a:t>More advertisement for new members and the benefits this brings. Wider study days for all member across the UK/ Larger region areas. More links with accessible design networks such as architectural design, to influence sustainable housing</a:t>
            </a:r>
            <a:endParaRPr lang="en-US" sz="1800" dirty="0"/>
          </a:p>
          <a:p>
            <a:endParaRPr lang="en-US" sz="1800" dirty="0"/>
          </a:p>
        </p:txBody>
      </p:sp>
      <p:pic>
        <p:nvPicPr>
          <p:cNvPr id="13" name="Picture 12" descr="RCOT-SSHousing">
            <a:extLst>
              <a:ext uri="{FF2B5EF4-FFF2-40B4-BE49-F238E27FC236}">
                <a16:creationId xmlns:a16="http://schemas.microsoft.com/office/drawing/2014/main" id="{4B8018F3-A552-D143-8CE1-24DC88EAD4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4114" y="6093296"/>
            <a:ext cx="2314575" cy="600075"/>
          </a:xfrm>
          <a:prstGeom prst="rect">
            <a:avLst/>
          </a:prstGeom>
          <a:noFill/>
          <a:ln>
            <a:noFill/>
          </a:ln>
        </p:spPr>
      </p:pic>
    </p:spTree>
    <p:extLst>
      <p:ext uri="{BB962C8B-B14F-4D97-AF65-F5344CB8AC3E}">
        <p14:creationId xmlns:p14="http://schemas.microsoft.com/office/powerpoint/2010/main" val="2310583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GB" b="1" dirty="0"/>
              <a:t>Next Steps</a:t>
            </a:r>
          </a:p>
        </p:txBody>
      </p:sp>
      <p:sp>
        <p:nvSpPr>
          <p:cNvPr id="25602" name="Rectangle 3"/>
          <p:cNvSpPr>
            <a:spLocks noGrp="1"/>
          </p:cNvSpPr>
          <p:nvPr>
            <p:ph type="body" idx="1"/>
          </p:nvPr>
        </p:nvSpPr>
        <p:spPr>
          <a:xfrm>
            <a:off x="457200" y="1600201"/>
            <a:ext cx="8229600" cy="4349080"/>
          </a:xfrm>
        </p:spPr>
        <p:txBody>
          <a:bodyPr/>
          <a:lstStyle/>
          <a:p>
            <a:pPr eaLnBrk="1" hangingPunct="1">
              <a:lnSpc>
                <a:spcPct val="80000"/>
              </a:lnSpc>
            </a:pPr>
            <a:r>
              <a:rPr lang="en-GB" sz="2800" dirty="0"/>
              <a:t>Detailed analysis of survey responses to inform action plan</a:t>
            </a:r>
          </a:p>
          <a:p>
            <a:pPr eaLnBrk="1" hangingPunct="1">
              <a:lnSpc>
                <a:spcPct val="80000"/>
              </a:lnSpc>
            </a:pPr>
            <a:r>
              <a:rPr lang="en-GB" sz="2800" dirty="0"/>
              <a:t>Regional rep role crucial – consider how to recruit where we presently have no rep</a:t>
            </a:r>
          </a:p>
          <a:p>
            <a:pPr eaLnBrk="1" hangingPunct="1">
              <a:lnSpc>
                <a:spcPct val="80000"/>
              </a:lnSpc>
            </a:pPr>
            <a:r>
              <a:rPr lang="en-GB" sz="2800" dirty="0"/>
              <a:t>Look at alternatives for providing local study days for areas struggling to arrange these or with no rep</a:t>
            </a:r>
          </a:p>
          <a:p>
            <a:pPr eaLnBrk="1" hangingPunct="1">
              <a:lnSpc>
                <a:spcPct val="80000"/>
              </a:lnSpc>
            </a:pPr>
            <a:r>
              <a:rPr lang="en-GB" sz="2800" dirty="0"/>
              <a:t>Keep up the good </a:t>
            </a:r>
            <a:r>
              <a:rPr lang="en-GB" sz="2800"/>
              <a:t>work!</a:t>
            </a:r>
            <a:endParaRPr lang="en-GB" sz="2800" dirty="0"/>
          </a:p>
          <a:p>
            <a:pPr eaLnBrk="1" hangingPunct="1">
              <a:lnSpc>
                <a:spcPct val="80000"/>
              </a:lnSpc>
              <a:buFont typeface="Arial" charset="0"/>
              <a:buNone/>
            </a:pPr>
            <a:r>
              <a:rPr lang="en-GB" sz="2800" i="1" dirty="0">
                <a:solidFill>
                  <a:schemeClr val="tx2"/>
                </a:solidFill>
              </a:rPr>
              <a:t>“The work of the team is above their day job and much appreciated to put on 2 study days and support the annual conference. Celebrate those who put this work in. Thanks so much” (London &amp; SE Member)</a:t>
            </a:r>
          </a:p>
        </p:txBody>
      </p:sp>
      <p:pic>
        <p:nvPicPr>
          <p:cNvPr id="4" name="Picture 3" descr="RCOT-SSHousing">
            <a:extLst>
              <a:ext uri="{FF2B5EF4-FFF2-40B4-BE49-F238E27FC236}">
                <a16:creationId xmlns:a16="http://schemas.microsoft.com/office/drawing/2014/main" id="{10133FF3-FD6E-1242-A01A-8F10AF8F231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35619" y="6168005"/>
            <a:ext cx="2314575" cy="6000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0318-CF3B-1043-8B52-309A7EFCAE9E}"/>
              </a:ext>
            </a:extLst>
          </p:cNvPr>
          <p:cNvSpPr>
            <a:spLocks noGrp="1"/>
          </p:cNvSpPr>
          <p:nvPr>
            <p:ph type="title"/>
          </p:nvPr>
        </p:nvSpPr>
        <p:spPr/>
        <p:txBody>
          <a:bodyPr/>
          <a:lstStyle/>
          <a:p>
            <a:br>
              <a:rPr lang="en-US" b="1" dirty="0"/>
            </a:br>
            <a:r>
              <a:rPr lang="en-US" b="1" dirty="0"/>
              <a:t>Do You Have Clinical Interests In Other Areas?</a:t>
            </a:r>
          </a:p>
        </p:txBody>
      </p:sp>
      <p:sp>
        <p:nvSpPr>
          <p:cNvPr id="3" name="Content Placeholder 2">
            <a:extLst>
              <a:ext uri="{FF2B5EF4-FFF2-40B4-BE49-F238E27FC236}">
                <a16:creationId xmlns:a16="http://schemas.microsoft.com/office/drawing/2014/main" id="{267DA910-EBEB-3D44-BBE8-79844E6B7552}"/>
              </a:ext>
            </a:extLst>
          </p:cNvPr>
          <p:cNvSpPr>
            <a:spLocks noGrp="1"/>
          </p:cNvSpPr>
          <p:nvPr>
            <p:ph sz="half" idx="1"/>
          </p:nvPr>
        </p:nvSpPr>
        <p:spPr>
          <a:xfrm>
            <a:off x="436403" y="1916832"/>
            <a:ext cx="4038600" cy="4525963"/>
          </a:xfrm>
        </p:spPr>
        <p:txBody>
          <a:bodyPr/>
          <a:lstStyle/>
          <a:p>
            <a:pPr marL="0" indent="0">
              <a:buNone/>
            </a:pPr>
            <a:r>
              <a:rPr lang="en-US" sz="1800" dirty="0"/>
              <a:t>Areas include:</a:t>
            </a:r>
          </a:p>
          <a:p>
            <a:pPr marL="0" indent="0">
              <a:buNone/>
            </a:pPr>
            <a:r>
              <a:rPr lang="en-US" sz="1800" dirty="0"/>
              <a:t>Older people (x4), </a:t>
            </a:r>
          </a:p>
          <a:p>
            <a:pPr marL="0" indent="0">
              <a:buNone/>
            </a:pPr>
            <a:r>
              <a:rPr lang="en-US" sz="1800" dirty="0"/>
              <a:t>Adult Social Care/Community (x5)</a:t>
            </a:r>
          </a:p>
          <a:p>
            <a:pPr marL="0" indent="0">
              <a:buNone/>
            </a:pPr>
            <a:r>
              <a:rPr lang="en-US" sz="1800" dirty="0"/>
              <a:t>Moving &amp; Handling (x2)</a:t>
            </a:r>
          </a:p>
          <a:p>
            <a:pPr marL="0" indent="0">
              <a:buNone/>
            </a:pPr>
            <a:r>
              <a:rPr lang="en-US" sz="1800" dirty="0" err="1"/>
              <a:t>Orthopaedics</a:t>
            </a:r>
            <a:r>
              <a:rPr lang="en-US" sz="1800" dirty="0"/>
              <a:t> (x2)</a:t>
            </a:r>
          </a:p>
          <a:p>
            <a:pPr marL="0" indent="0">
              <a:buNone/>
            </a:pPr>
            <a:r>
              <a:rPr lang="en-US" sz="1800" dirty="0"/>
              <a:t>Hand injuries (x1)</a:t>
            </a:r>
          </a:p>
          <a:p>
            <a:pPr marL="0" indent="0">
              <a:buNone/>
            </a:pPr>
            <a:r>
              <a:rPr lang="en-US" sz="1800" dirty="0" err="1"/>
              <a:t>Personalised</a:t>
            </a:r>
            <a:r>
              <a:rPr lang="en-US" sz="1800" dirty="0"/>
              <a:t> care – social prescribing (x1)</a:t>
            </a:r>
          </a:p>
          <a:p>
            <a:pPr marL="0" indent="0">
              <a:buNone/>
            </a:pPr>
            <a:r>
              <a:rPr lang="en-US" sz="1800" dirty="0"/>
              <a:t>Preventative (x2)</a:t>
            </a:r>
          </a:p>
          <a:p>
            <a:pPr marL="0" indent="0">
              <a:buNone/>
            </a:pPr>
            <a:r>
              <a:rPr lang="en-US" sz="1800" dirty="0"/>
              <a:t>Postural seating (x1)</a:t>
            </a:r>
          </a:p>
          <a:p>
            <a:pPr marL="0" indent="0">
              <a:buNone/>
            </a:pPr>
            <a:r>
              <a:rPr lang="en-US" sz="1800" dirty="0"/>
              <a:t>Independent practice (x3)</a:t>
            </a:r>
          </a:p>
          <a:p>
            <a:pPr marL="0" indent="0">
              <a:buNone/>
            </a:pPr>
            <a:r>
              <a:rPr lang="en-US" sz="1800" dirty="0"/>
              <a:t>Medico-legal (x1)</a:t>
            </a:r>
          </a:p>
          <a:p>
            <a:pPr marL="0" indent="0">
              <a:buNone/>
            </a:pPr>
            <a:r>
              <a:rPr lang="en-US" sz="1800" dirty="0"/>
              <a:t>Pain management (x1)</a:t>
            </a:r>
          </a:p>
          <a:p>
            <a:pPr marL="0" indent="0">
              <a:buNone/>
            </a:pPr>
            <a:r>
              <a:rPr lang="en-US" sz="1800" dirty="0"/>
              <a:t>Telecare (x1)</a:t>
            </a:r>
          </a:p>
          <a:p>
            <a:pPr marL="0" indent="0">
              <a:buNone/>
            </a:pPr>
            <a:endParaRPr lang="en-US" sz="2400" dirty="0"/>
          </a:p>
        </p:txBody>
      </p:sp>
      <p:sp>
        <p:nvSpPr>
          <p:cNvPr id="4" name="Content Placeholder 3">
            <a:extLst>
              <a:ext uri="{FF2B5EF4-FFF2-40B4-BE49-F238E27FC236}">
                <a16:creationId xmlns:a16="http://schemas.microsoft.com/office/drawing/2014/main" id="{23B91072-2570-024D-A5EE-22B916FFA110}"/>
              </a:ext>
            </a:extLst>
          </p:cNvPr>
          <p:cNvSpPr>
            <a:spLocks noGrp="1"/>
          </p:cNvSpPr>
          <p:nvPr>
            <p:ph sz="half" idx="2"/>
          </p:nvPr>
        </p:nvSpPr>
        <p:spPr>
          <a:xfrm>
            <a:off x="4648200" y="1916832"/>
            <a:ext cx="4038600" cy="4525963"/>
          </a:xfrm>
        </p:spPr>
        <p:txBody>
          <a:bodyPr/>
          <a:lstStyle/>
          <a:p>
            <a:endParaRPr lang="en-US" sz="1800" dirty="0"/>
          </a:p>
          <a:p>
            <a:r>
              <a:rPr lang="en-US" sz="1800" dirty="0" err="1"/>
              <a:t>Paediatrics</a:t>
            </a:r>
            <a:r>
              <a:rPr lang="en-US" sz="1800" dirty="0"/>
              <a:t> (x4)</a:t>
            </a:r>
          </a:p>
          <a:p>
            <a:r>
              <a:rPr lang="en-US" sz="1800" dirty="0"/>
              <a:t>Progressive neurological conditions (x3)</a:t>
            </a:r>
          </a:p>
          <a:p>
            <a:r>
              <a:rPr lang="en-US" sz="1800" dirty="0"/>
              <a:t>Ergonomics (x1)</a:t>
            </a:r>
          </a:p>
          <a:p>
            <a:r>
              <a:rPr lang="en-US" sz="1800" dirty="0"/>
              <a:t>Work (x1)</a:t>
            </a:r>
          </a:p>
          <a:p>
            <a:r>
              <a:rPr lang="en-US" sz="1800" dirty="0"/>
              <a:t>Rehabilitation Networks (x1)</a:t>
            </a:r>
          </a:p>
          <a:p>
            <a:r>
              <a:rPr lang="en-US" sz="1800" dirty="0"/>
              <a:t>Hoarding (x1)</a:t>
            </a:r>
          </a:p>
          <a:p>
            <a:r>
              <a:rPr lang="en-US" sz="1800" dirty="0"/>
              <a:t>Third sector networks (x1)</a:t>
            </a:r>
          </a:p>
          <a:p>
            <a:r>
              <a:rPr lang="en-US" sz="1800" dirty="0"/>
              <a:t>Independent Living networks (x1)</a:t>
            </a:r>
          </a:p>
          <a:p>
            <a:r>
              <a:rPr lang="en-US" sz="1800" dirty="0"/>
              <a:t>Brain Injury (x1)</a:t>
            </a:r>
          </a:p>
          <a:p>
            <a:r>
              <a:rPr lang="en-US" sz="1800" dirty="0"/>
              <a:t>Learning Disability (x1)</a:t>
            </a:r>
          </a:p>
          <a:p>
            <a:r>
              <a:rPr lang="en-US" sz="1800" dirty="0"/>
              <a:t>Education (x2)</a:t>
            </a:r>
          </a:p>
        </p:txBody>
      </p:sp>
      <p:sp>
        <p:nvSpPr>
          <p:cNvPr id="5" name="Rectangle 4">
            <a:extLst>
              <a:ext uri="{FF2B5EF4-FFF2-40B4-BE49-F238E27FC236}">
                <a16:creationId xmlns:a16="http://schemas.microsoft.com/office/drawing/2014/main" id="{B2566154-D448-0A4C-8A11-EF386F8B151C}"/>
              </a:ext>
            </a:extLst>
          </p:cNvPr>
          <p:cNvSpPr/>
          <p:nvPr/>
        </p:nvSpPr>
        <p:spPr>
          <a:xfrm>
            <a:off x="755576" y="1417638"/>
            <a:ext cx="1813317" cy="369332"/>
          </a:xfrm>
          <a:prstGeom prst="rect">
            <a:avLst/>
          </a:prstGeom>
        </p:spPr>
        <p:txBody>
          <a:bodyPr wrap="none">
            <a:spAutoFit/>
          </a:bodyPr>
          <a:lstStyle/>
          <a:p>
            <a:r>
              <a:rPr lang="en-US" dirty="0"/>
              <a:t>44.4% said yes </a:t>
            </a:r>
          </a:p>
        </p:txBody>
      </p:sp>
      <p:pic>
        <p:nvPicPr>
          <p:cNvPr id="6" name="Picture 5" descr="RCOT-SSHousing">
            <a:extLst>
              <a:ext uri="{FF2B5EF4-FFF2-40B4-BE49-F238E27FC236}">
                <a16:creationId xmlns:a16="http://schemas.microsoft.com/office/drawing/2014/main" id="{2006DC45-76C9-2840-BC12-F3138ECDFE1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45422" y="6021288"/>
            <a:ext cx="2314575" cy="600075"/>
          </a:xfrm>
          <a:prstGeom prst="rect">
            <a:avLst/>
          </a:prstGeom>
          <a:noFill/>
          <a:ln>
            <a:noFill/>
          </a:ln>
        </p:spPr>
      </p:pic>
    </p:spTree>
    <p:extLst>
      <p:ext uri="{BB962C8B-B14F-4D97-AF65-F5344CB8AC3E}">
        <p14:creationId xmlns:p14="http://schemas.microsoft.com/office/powerpoint/2010/main" val="569017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06F7-37D3-3F41-A6C3-EAD13B8BCECD}"/>
              </a:ext>
            </a:extLst>
          </p:cNvPr>
          <p:cNvSpPr>
            <a:spLocks noGrp="1"/>
          </p:cNvSpPr>
          <p:nvPr>
            <p:ph type="title"/>
          </p:nvPr>
        </p:nvSpPr>
        <p:spPr/>
        <p:txBody>
          <a:bodyPr/>
          <a:lstStyle/>
          <a:p>
            <a:r>
              <a:rPr lang="en-US" b="1" dirty="0"/>
              <a:t>Which Region Do You Belong To?</a:t>
            </a:r>
          </a:p>
        </p:txBody>
      </p:sp>
      <p:pic>
        <p:nvPicPr>
          <p:cNvPr id="5" name="Content Placeholder 4">
            <a:extLst>
              <a:ext uri="{FF2B5EF4-FFF2-40B4-BE49-F238E27FC236}">
                <a16:creationId xmlns:a16="http://schemas.microsoft.com/office/drawing/2014/main" id="{CDBF11F7-BDF4-6546-B9C8-62C87C25E2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988841"/>
            <a:ext cx="8229600" cy="3473970"/>
          </a:xfrm>
        </p:spPr>
      </p:pic>
      <p:pic>
        <p:nvPicPr>
          <p:cNvPr id="6" name="Picture 5" descr="RCOT-SSHousing">
            <a:extLst>
              <a:ext uri="{FF2B5EF4-FFF2-40B4-BE49-F238E27FC236}">
                <a16:creationId xmlns:a16="http://schemas.microsoft.com/office/drawing/2014/main" id="{CF9AFFBE-790A-464F-901D-D9CB6F7C95A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889138"/>
            <a:ext cx="2314575" cy="600075"/>
          </a:xfrm>
          <a:prstGeom prst="rect">
            <a:avLst/>
          </a:prstGeom>
          <a:noFill/>
          <a:ln>
            <a:noFill/>
          </a:ln>
        </p:spPr>
      </p:pic>
    </p:spTree>
    <p:extLst>
      <p:ext uri="{BB962C8B-B14F-4D97-AF65-F5344CB8AC3E}">
        <p14:creationId xmlns:p14="http://schemas.microsoft.com/office/powerpoint/2010/main" val="3623256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7E711-2C4D-EE40-AAB4-0CEBA3328A6A}"/>
              </a:ext>
            </a:extLst>
          </p:cNvPr>
          <p:cNvSpPr>
            <a:spLocks noGrp="1"/>
          </p:cNvSpPr>
          <p:nvPr>
            <p:ph type="title"/>
          </p:nvPr>
        </p:nvSpPr>
        <p:spPr/>
        <p:txBody>
          <a:bodyPr/>
          <a:lstStyle/>
          <a:p>
            <a:r>
              <a:rPr lang="en-US" b="1" dirty="0"/>
              <a:t>Age Demographic Of Respondents</a:t>
            </a:r>
          </a:p>
        </p:txBody>
      </p:sp>
      <p:pic>
        <p:nvPicPr>
          <p:cNvPr id="5" name="Content Placeholder 4">
            <a:extLst>
              <a:ext uri="{FF2B5EF4-FFF2-40B4-BE49-F238E27FC236}">
                <a16:creationId xmlns:a16="http://schemas.microsoft.com/office/drawing/2014/main" id="{08E4543E-8A2F-A042-95E5-EB329D6E7D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6" name="Picture 5" descr="RCOT-SSHousing">
            <a:extLst>
              <a:ext uri="{FF2B5EF4-FFF2-40B4-BE49-F238E27FC236}">
                <a16:creationId xmlns:a16="http://schemas.microsoft.com/office/drawing/2014/main" id="{668606A0-397B-5543-8608-7CD0AE80F9E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2959" y="5925016"/>
            <a:ext cx="2314575" cy="600075"/>
          </a:xfrm>
          <a:prstGeom prst="rect">
            <a:avLst/>
          </a:prstGeom>
          <a:noFill/>
          <a:ln>
            <a:noFill/>
          </a:ln>
        </p:spPr>
      </p:pic>
    </p:spTree>
    <p:extLst>
      <p:ext uri="{BB962C8B-B14F-4D97-AF65-F5344CB8AC3E}">
        <p14:creationId xmlns:p14="http://schemas.microsoft.com/office/powerpoint/2010/main" val="1061411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5E70-F383-5741-A339-9AA72FB1D268}"/>
              </a:ext>
            </a:extLst>
          </p:cNvPr>
          <p:cNvSpPr>
            <a:spLocks noGrp="1"/>
          </p:cNvSpPr>
          <p:nvPr>
            <p:ph type="title"/>
          </p:nvPr>
        </p:nvSpPr>
        <p:spPr>
          <a:xfrm>
            <a:off x="457200" y="332656"/>
            <a:ext cx="8229600" cy="1210146"/>
          </a:xfrm>
        </p:spPr>
        <p:txBody>
          <a:bodyPr/>
          <a:lstStyle/>
          <a:p>
            <a:r>
              <a:rPr lang="en-US" b="1" dirty="0"/>
              <a:t>Have You Attended Any RCOTSS-Housing Events In The Last 2 Years?</a:t>
            </a:r>
          </a:p>
        </p:txBody>
      </p:sp>
      <p:pic>
        <p:nvPicPr>
          <p:cNvPr id="5" name="Content Placeholder 4">
            <a:extLst>
              <a:ext uri="{FF2B5EF4-FFF2-40B4-BE49-F238E27FC236}">
                <a16:creationId xmlns:a16="http://schemas.microsoft.com/office/drawing/2014/main" id="{45AA3F50-A4CC-424B-A66D-6FB6C6A188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6" name="Picture 5" descr="RCOT-SSHousing">
            <a:extLst>
              <a:ext uri="{FF2B5EF4-FFF2-40B4-BE49-F238E27FC236}">
                <a16:creationId xmlns:a16="http://schemas.microsoft.com/office/drawing/2014/main" id="{636BA6D1-141D-2948-8056-61A12C82E56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772449"/>
            <a:ext cx="2314575" cy="600075"/>
          </a:xfrm>
          <a:prstGeom prst="rect">
            <a:avLst/>
          </a:prstGeom>
          <a:noFill/>
          <a:ln>
            <a:noFill/>
          </a:ln>
        </p:spPr>
      </p:pic>
    </p:spTree>
    <p:extLst>
      <p:ext uri="{BB962C8B-B14F-4D97-AF65-F5344CB8AC3E}">
        <p14:creationId xmlns:p14="http://schemas.microsoft.com/office/powerpoint/2010/main" val="227531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eaLnBrk="1" fontAlgn="auto" hangingPunct="1">
              <a:spcAft>
                <a:spcPts val="0"/>
              </a:spcAft>
              <a:defRPr/>
            </a:pPr>
            <a:r>
              <a:rPr lang="en-GB" b="1" dirty="0"/>
              <a:t>Attendance At RCOTSS-Housing Events</a:t>
            </a:r>
          </a:p>
        </p:txBody>
      </p:sp>
      <p:sp>
        <p:nvSpPr>
          <p:cNvPr id="16386" name="Content Placeholder 2"/>
          <p:cNvSpPr>
            <a:spLocks noGrp="1"/>
          </p:cNvSpPr>
          <p:nvPr>
            <p:ph idx="1"/>
          </p:nvPr>
        </p:nvSpPr>
        <p:spPr>
          <a:xfrm>
            <a:off x="457200" y="1422955"/>
            <a:ext cx="8229600" cy="5102389"/>
          </a:xfrm>
        </p:spPr>
        <p:txBody>
          <a:bodyPr/>
          <a:lstStyle/>
          <a:p>
            <a:pPr eaLnBrk="1" hangingPunct="1">
              <a:lnSpc>
                <a:spcPct val="80000"/>
              </a:lnSpc>
            </a:pPr>
            <a:r>
              <a:rPr lang="en-GB" sz="3000" dirty="0"/>
              <a:t>40 out of 57 respondents have attended an RCOTSS-Housing event 70% of total respondents</a:t>
            </a:r>
          </a:p>
          <a:p>
            <a:pPr eaLnBrk="1" hangingPunct="1">
              <a:lnSpc>
                <a:spcPct val="80000"/>
              </a:lnSpc>
            </a:pPr>
            <a:r>
              <a:rPr lang="en-GB" sz="3000" dirty="0"/>
              <a:t>45.6% have attended a regional study day in the last two years</a:t>
            </a:r>
          </a:p>
          <a:p>
            <a:pPr eaLnBrk="1" hangingPunct="1">
              <a:lnSpc>
                <a:spcPct val="80000"/>
              </a:lnSpc>
            </a:pPr>
            <a:r>
              <a:rPr lang="en-GB" sz="3000" dirty="0"/>
              <a:t>30.9%have attended conference in the last two years</a:t>
            </a:r>
            <a:endParaRPr lang="en-GB" sz="3000" b="1" dirty="0"/>
          </a:p>
          <a:p>
            <a:pPr eaLnBrk="1" hangingPunct="1">
              <a:lnSpc>
                <a:spcPct val="80000"/>
              </a:lnSpc>
              <a:buFont typeface="Arial" charset="0"/>
              <a:buNone/>
            </a:pPr>
            <a:r>
              <a:rPr lang="en-GB" sz="3000" b="1" dirty="0"/>
              <a:t>Reason for not attending:</a:t>
            </a:r>
          </a:p>
          <a:p>
            <a:pPr eaLnBrk="1" hangingPunct="1">
              <a:lnSpc>
                <a:spcPct val="80000"/>
              </a:lnSpc>
              <a:buFont typeface="Arial" panose="020B0604020202020204" pitchFamily="34" charset="0"/>
              <a:buChar char="•"/>
            </a:pPr>
            <a:r>
              <a:rPr lang="en-GB" sz="3000" dirty="0"/>
              <a:t>Location 40%</a:t>
            </a:r>
          </a:p>
          <a:p>
            <a:pPr eaLnBrk="1" hangingPunct="1">
              <a:lnSpc>
                <a:spcPct val="80000"/>
              </a:lnSpc>
              <a:buFont typeface="Arial" panose="020B0604020202020204" pitchFamily="34" charset="0"/>
              <a:buChar char="•"/>
            </a:pPr>
            <a:r>
              <a:rPr lang="en-GB" sz="3000" dirty="0"/>
              <a:t>Unable to get leave 17.8%</a:t>
            </a:r>
          </a:p>
          <a:p>
            <a:pPr eaLnBrk="1" hangingPunct="1">
              <a:lnSpc>
                <a:spcPct val="80000"/>
              </a:lnSpc>
              <a:buFont typeface="Arial" panose="020B0604020202020204" pitchFamily="34" charset="0"/>
              <a:buChar char="•"/>
            </a:pPr>
            <a:r>
              <a:rPr lang="en-GB" sz="3000" dirty="0"/>
              <a:t>Other – time, housing conference more relevant, retired, illness, date not suitable</a:t>
            </a:r>
          </a:p>
          <a:p>
            <a:pPr eaLnBrk="1" hangingPunct="1">
              <a:lnSpc>
                <a:spcPct val="80000"/>
              </a:lnSpc>
              <a:buFont typeface="Arial" panose="020B0604020202020204" pitchFamily="34" charset="0"/>
              <a:buChar char="•"/>
            </a:pPr>
            <a:r>
              <a:rPr lang="en-GB" sz="3000" dirty="0"/>
              <a:t>Cost 20%</a:t>
            </a:r>
          </a:p>
          <a:p>
            <a:pPr eaLnBrk="1" hangingPunct="1"/>
            <a:endParaRPr lang="en-GB" sz="3000" dirty="0"/>
          </a:p>
        </p:txBody>
      </p:sp>
      <p:pic>
        <p:nvPicPr>
          <p:cNvPr id="4" name="Picture 3" descr="RCOT-SSHousing">
            <a:extLst>
              <a:ext uri="{FF2B5EF4-FFF2-40B4-BE49-F238E27FC236}">
                <a16:creationId xmlns:a16="http://schemas.microsoft.com/office/drawing/2014/main" id="{CFEDDDBA-A1B3-A14E-A799-050E30B749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1492" y="5925269"/>
            <a:ext cx="2314575" cy="6000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13D12-4840-264E-8F63-863165B4A155}"/>
              </a:ext>
            </a:extLst>
          </p:cNvPr>
          <p:cNvSpPr>
            <a:spLocks noGrp="1"/>
          </p:cNvSpPr>
          <p:nvPr>
            <p:ph type="title"/>
          </p:nvPr>
        </p:nvSpPr>
        <p:spPr/>
        <p:txBody>
          <a:bodyPr/>
          <a:lstStyle/>
          <a:p>
            <a:r>
              <a:rPr lang="en-US" b="1" dirty="0"/>
              <a:t>Is RCOTSS-Housing Helping To Meet Your CPD Needs?</a:t>
            </a:r>
          </a:p>
        </p:txBody>
      </p:sp>
      <p:pic>
        <p:nvPicPr>
          <p:cNvPr id="5" name="Content Placeholder 4">
            <a:extLst>
              <a:ext uri="{FF2B5EF4-FFF2-40B4-BE49-F238E27FC236}">
                <a16:creationId xmlns:a16="http://schemas.microsoft.com/office/drawing/2014/main" id="{404D6AAB-1BB7-5D46-856C-34AD43842A0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63553"/>
            <a:ext cx="8229600" cy="3199257"/>
          </a:xfrm>
        </p:spPr>
      </p:pic>
      <p:pic>
        <p:nvPicPr>
          <p:cNvPr id="6" name="Picture 5" descr="RCOT-SSHousing">
            <a:extLst>
              <a:ext uri="{FF2B5EF4-FFF2-40B4-BE49-F238E27FC236}">
                <a16:creationId xmlns:a16="http://schemas.microsoft.com/office/drawing/2014/main" id="{B90A3021-99E7-3145-B15C-9A41B8B042D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5754648"/>
            <a:ext cx="2314575" cy="600075"/>
          </a:xfrm>
          <a:prstGeom prst="rect">
            <a:avLst/>
          </a:prstGeom>
          <a:noFill/>
          <a:ln>
            <a:noFill/>
          </a:ln>
        </p:spPr>
      </p:pic>
    </p:spTree>
    <p:extLst>
      <p:ext uri="{BB962C8B-B14F-4D97-AF65-F5344CB8AC3E}">
        <p14:creationId xmlns:p14="http://schemas.microsoft.com/office/powerpoint/2010/main" val="427077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35AF7F-1150-B74A-B6D5-1F2EDBB613CD}"/>
              </a:ext>
            </a:extLst>
          </p:cNvPr>
          <p:cNvSpPr>
            <a:spLocks noGrp="1"/>
          </p:cNvSpPr>
          <p:nvPr>
            <p:ph type="title"/>
          </p:nvPr>
        </p:nvSpPr>
        <p:spPr/>
        <p:txBody>
          <a:bodyPr/>
          <a:lstStyle/>
          <a:p>
            <a:r>
              <a:rPr lang="en-US" b="1" dirty="0"/>
              <a:t>What Events Would Members Like RCOTSS-Housing To Organize/Run</a:t>
            </a:r>
          </a:p>
        </p:txBody>
      </p:sp>
      <p:sp>
        <p:nvSpPr>
          <p:cNvPr id="5" name="Content Placeholder 4">
            <a:extLst>
              <a:ext uri="{FF2B5EF4-FFF2-40B4-BE49-F238E27FC236}">
                <a16:creationId xmlns:a16="http://schemas.microsoft.com/office/drawing/2014/main" id="{5ED8376A-D9AF-8440-8627-825F0528CCCE}"/>
              </a:ext>
            </a:extLst>
          </p:cNvPr>
          <p:cNvSpPr>
            <a:spLocks noGrp="1"/>
          </p:cNvSpPr>
          <p:nvPr>
            <p:ph sz="half" idx="1"/>
          </p:nvPr>
        </p:nvSpPr>
        <p:spPr>
          <a:xfrm>
            <a:off x="461374" y="1988840"/>
            <a:ext cx="4038600" cy="4525963"/>
          </a:xfrm>
        </p:spPr>
        <p:txBody>
          <a:bodyPr/>
          <a:lstStyle/>
          <a:p>
            <a:r>
              <a:rPr lang="en-US" dirty="0">
                <a:solidFill>
                  <a:schemeClr val="tx2"/>
                </a:solidFill>
              </a:rPr>
              <a:t>London &amp; SE Region</a:t>
            </a:r>
          </a:p>
          <a:p>
            <a:r>
              <a:rPr lang="en-US" sz="1800" dirty="0"/>
              <a:t>Opportunity to consider specific adaptations in relation to clients</a:t>
            </a:r>
          </a:p>
          <a:p>
            <a:r>
              <a:rPr lang="en-US" sz="1800" dirty="0"/>
              <a:t>Housing design courses</a:t>
            </a:r>
          </a:p>
          <a:p>
            <a:r>
              <a:rPr lang="en-US" sz="1800" dirty="0"/>
              <a:t>Basic research in work place</a:t>
            </a:r>
          </a:p>
          <a:p>
            <a:r>
              <a:rPr lang="en-US" sz="1800" dirty="0"/>
              <a:t>Workshop to evidence practice</a:t>
            </a:r>
          </a:p>
          <a:p>
            <a:r>
              <a:rPr lang="en-US" sz="1800" dirty="0"/>
              <a:t>Legal challenges and complaints resolution case discussion</a:t>
            </a:r>
          </a:p>
          <a:p>
            <a:r>
              <a:rPr lang="en-US" sz="1800" dirty="0"/>
              <a:t>Outcome measures</a:t>
            </a:r>
          </a:p>
          <a:p>
            <a:r>
              <a:rPr lang="en-US" sz="1800" dirty="0"/>
              <a:t>Ramping</a:t>
            </a:r>
          </a:p>
          <a:p>
            <a:r>
              <a:rPr lang="en-US" sz="1800" dirty="0"/>
              <a:t>Promoting OT &amp; Housing adaptation needs</a:t>
            </a:r>
          </a:p>
          <a:p>
            <a:r>
              <a:rPr lang="en-US" sz="1800" dirty="0"/>
              <a:t>More time for case discussion</a:t>
            </a:r>
          </a:p>
        </p:txBody>
      </p:sp>
      <p:sp>
        <p:nvSpPr>
          <p:cNvPr id="6" name="Content Placeholder 5">
            <a:extLst>
              <a:ext uri="{FF2B5EF4-FFF2-40B4-BE49-F238E27FC236}">
                <a16:creationId xmlns:a16="http://schemas.microsoft.com/office/drawing/2014/main" id="{9C9A2807-F655-BC41-A9D6-D1A962823DE3}"/>
              </a:ext>
            </a:extLst>
          </p:cNvPr>
          <p:cNvSpPr>
            <a:spLocks noGrp="1"/>
          </p:cNvSpPr>
          <p:nvPr>
            <p:ph sz="half" idx="2"/>
          </p:nvPr>
        </p:nvSpPr>
        <p:spPr>
          <a:xfrm>
            <a:off x="4669723" y="1988840"/>
            <a:ext cx="4038600" cy="2404864"/>
          </a:xfrm>
        </p:spPr>
        <p:txBody>
          <a:bodyPr/>
          <a:lstStyle/>
          <a:p>
            <a:r>
              <a:rPr lang="en-US" dirty="0">
                <a:solidFill>
                  <a:schemeClr val="tx2"/>
                </a:solidFill>
              </a:rPr>
              <a:t>Southern Region</a:t>
            </a:r>
          </a:p>
          <a:p>
            <a:r>
              <a:rPr lang="en-US" sz="1800" dirty="0"/>
              <a:t>Webinars or similar</a:t>
            </a:r>
          </a:p>
          <a:p>
            <a:r>
              <a:rPr lang="en-US" sz="1800" dirty="0"/>
              <a:t>More regional meetings</a:t>
            </a:r>
          </a:p>
          <a:p>
            <a:r>
              <a:rPr lang="en-US" sz="1800" dirty="0"/>
              <a:t>Local study days</a:t>
            </a:r>
          </a:p>
          <a:p>
            <a:r>
              <a:rPr lang="en-US" sz="1800" dirty="0"/>
              <a:t>Examples of sustainable housing initiatives</a:t>
            </a:r>
          </a:p>
        </p:txBody>
      </p:sp>
      <p:sp>
        <p:nvSpPr>
          <p:cNvPr id="7" name="TextBox 6">
            <a:extLst>
              <a:ext uri="{FF2B5EF4-FFF2-40B4-BE49-F238E27FC236}">
                <a16:creationId xmlns:a16="http://schemas.microsoft.com/office/drawing/2014/main" id="{CA828558-8548-CA46-8CC6-3939E7850B21}"/>
              </a:ext>
            </a:extLst>
          </p:cNvPr>
          <p:cNvSpPr txBox="1"/>
          <p:nvPr/>
        </p:nvSpPr>
        <p:spPr>
          <a:xfrm>
            <a:off x="4669723" y="4635915"/>
            <a:ext cx="3600400" cy="1785104"/>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tx2"/>
                </a:solidFill>
                <a:latin typeface="+mn-lt"/>
              </a:rPr>
              <a:t>Wales</a:t>
            </a:r>
          </a:p>
          <a:p>
            <a:pPr marL="457200" indent="-457200">
              <a:buFont typeface="Arial" panose="020B0604020202020204" pitchFamily="34" charset="0"/>
              <a:buChar char="•"/>
            </a:pPr>
            <a:r>
              <a:rPr lang="en-US" dirty="0">
                <a:latin typeface="+mn-lt"/>
              </a:rPr>
              <a:t>Events in South Wales</a:t>
            </a:r>
          </a:p>
          <a:p>
            <a:pPr marL="457200" indent="-457200">
              <a:buFont typeface="Arial" panose="020B0604020202020204" pitchFamily="34" charset="0"/>
              <a:buChar char="•"/>
            </a:pPr>
            <a:r>
              <a:rPr lang="en-US" dirty="0">
                <a:latin typeface="+mn-lt"/>
              </a:rPr>
              <a:t>Local Home adaptations training</a:t>
            </a:r>
          </a:p>
          <a:p>
            <a:endParaRPr lang="en-US" sz="2800" dirty="0">
              <a:latin typeface="+mn-lt"/>
            </a:endParaRPr>
          </a:p>
        </p:txBody>
      </p:sp>
      <p:sp>
        <p:nvSpPr>
          <p:cNvPr id="8" name="TextBox 7">
            <a:extLst>
              <a:ext uri="{FF2B5EF4-FFF2-40B4-BE49-F238E27FC236}">
                <a16:creationId xmlns:a16="http://schemas.microsoft.com/office/drawing/2014/main" id="{A141C001-DBFF-244F-B1FF-CB768AF7571B}"/>
              </a:ext>
            </a:extLst>
          </p:cNvPr>
          <p:cNvSpPr txBox="1"/>
          <p:nvPr/>
        </p:nvSpPr>
        <p:spPr>
          <a:xfrm>
            <a:off x="611560" y="1472406"/>
            <a:ext cx="5382163" cy="461665"/>
          </a:xfrm>
          <a:prstGeom prst="rect">
            <a:avLst/>
          </a:prstGeom>
          <a:noFill/>
        </p:spPr>
        <p:txBody>
          <a:bodyPr wrap="square" rtlCol="0">
            <a:spAutoFit/>
          </a:bodyPr>
          <a:lstStyle/>
          <a:p>
            <a:r>
              <a:rPr lang="en-US" sz="2400" dirty="0"/>
              <a:t>33 Responses from 7 of 8 regions </a:t>
            </a:r>
          </a:p>
        </p:txBody>
      </p:sp>
      <p:pic>
        <p:nvPicPr>
          <p:cNvPr id="9" name="Picture 8" descr="RCOT-SSHousing">
            <a:extLst>
              <a:ext uri="{FF2B5EF4-FFF2-40B4-BE49-F238E27FC236}">
                <a16:creationId xmlns:a16="http://schemas.microsoft.com/office/drawing/2014/main" id="{25C6F229-8933-8B48-B208-4991383A328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0368" y="5914728"/>
            <a:ext cx="2314575" cy="600075"/>
          </a:xfrm>
          <a:prstGeom prst="rect">
            <a:avLst/>
          </a:prstGeom>
          <a:noFill/>
          <a:ln>
            <a:noFill/>
          </a:ln>
        </p:spPr>
      </p:pic>
    </p:spTree>
    <p:extLst>
      <p:ext uri="{BB962C8B-B14F-4D97-AF65-F5344CB8AC3E}">
        <p14:creationId xmlns:p14="http://schemas.microsoft.com/office/powerpoint/2010/main" val="1472057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1712</TotalTime>
  <Words>1416</Words>
  <Application>Microsoft Macintosh PowerPoint</Application>
  <PresentationFormat>On-screen Show (4:3)</PresentationFormat>
  <Paragraphs>213</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RCOTSS-Housing Membership Survey Summary 2019</vt:lpstr>
      <vt:lpstr> Who Are Our Members?</vt:lpstr>
      <vt:lpstr> Do You Have Clinical Interests In Other Areas?</vt:lpstr>
      <vt:lpstr>Which Region Do You Belong To?</vt:lpstr>
      <vt:lpstr>Age Demographic Of Respondents</vt:lpstr>
      <vt:lpstr>Have You Attended Any RCOTSS-Housing Events In The Last 2 Years?</vt:lpstr>
      <vt:lpstr>Attendance At RCOTSS-Housing Events</vt:lpstr>
      <vt:lpstr>Is RCOTSS-Housing Helping To Meet Your CPD Needs?</vt:lpstr>
      <vt:lpstr>What Events Would Members Like RCOTSS-Housing To Organize/Run</vt:lpstr>
      <vt:lpstr>What Events Would Members Like RCOTSS-Housing To Organize/Run</vt:lpstr>
      <vt:lpstr>What Events Would Members Like RCOTSS-Housing To Organise/Run?</vt:lpstr>
      <vt:lpstr>Would You Be Able To Help?</vt:lpstr>
      <vt:lpstr>Elma Shearer Award Do You Think This Should Continue?</vt:lpstr>
      <vt:lpstr>Who Should Judge The Elma Shearer Award?</vt:lpstr>
      <vt:lpstr>Network Bulletin</vt:lpstr>
      <vt:lpstr>RCOTSS-Housing Pages On RCOT Website</vt:lpstr>
      <vt:lpstr>Would You Access Or Contribute To An RCOTSS- Housing Clinical Forum?</vt:lpstr>
      <vt:lpstr>Communication – How Do You Find Out About RCOTSS-Housing Events?</vt:lpstr>
      <vt:lpstr>Communication</vt:lpstr>
      <vt:lpstr>Which Member Benefits Do You Find Valuable?</vt:lpstr>
      <vt:lpstr>How Should RCOTSS-Housing Promote The Profession?</vt:lpstr>
      <vt:lpstr>How Should RCOTSS-Housing Promote The Profession?</vt:lpstr>
      <vt:lpstr>Membership – Which Method Of Payment Would You Prefer For Membership Subscription?</vt:lpstr>
      <vt:lpstr>Cost Of Membership</vt:lpstr>
      <vt:lpstr>How Else Can We Improve RCOTSS-Housing For Members</vt:lpstr>
      <vt:lpstr>How Else Can We Improve RCOTSS-Housing For Members</vt:lpstr>
      <vt:lpstr>Next Steps</vt:lpstr>
    </vt:vector>
  </TitlesOfParts>
  <Company>Stockport Council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Membership Survey</dc:title>
  <dc:creator>Gill Owen-John</dc:creator>
  <cp:lastModifiedBy>Microsoft Office User</cp:lastModifiedBy>
  <cp:revision>43</cp:revision>
  <cp:lastPrinted>2019-07-28T10:37:41Z</cp:lastPrinted>
  <dcterms:created xsi:type="dcterms:W3CDTF">2012-11-02T13:24:15Z</dcterms:created>
  <dcterms:modified xsi:type="dcterms:W3CDTF">2019-11-06T19:10:21Z</dcterms:modified>
</cp:coreProperties>
</file>